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  <p:sldMasterId id="2147484602" r:id="rId5"/>
  </p:sldMasterIdLst>
  <p:notesMasterIdLst>
    <p:notesMasterId r:id="rId57"/>
  </p:notesMasterIdLst>
  <p:handoutMasterIdLst>
    <p:handoutMasterId r:id="rId58"/>
  </p:handoutMasterIdLst>
  <p:sldIdLst>
    <p:sldId id="256" r:id="rId6"/>
    <p:sldId id="257" r:id="rId7"/>
    <p:sldId id="258" r:id="rId8"/>
    <p:sldId id="260" r:id="rId9"/>
    <p:sldId id="259" r:id="rId10"/>
    <p:sldId id="262" r:id="rId11"/>
    <p:sldId id="2076137683" r:id="rId12"/>
    <p:sldId id="2076137521" r:id="rId13"/>
    <p:sldId id="263" r:id="rId14"/>
    <p:sldId id="264" r:id="rId15"/>
    <p:sldId id="265" r:id="rId16"/>
    <p:sldId id="2076137517" r:id="rId17"/>
    <p:sldId id="269" r:id="rId18"/>
    <p:sldId id="2076137402" r:id="rId19"/>
    <p:sldId id="271" r:id="rId20"/>
    <p:sldId id="2076137519" r:id="rId21"/>
    <p:sldId id="2076137520" r:id="rId22"/>
    <p:sldId id="2072" r:id="rId23"/>
    <p:sldId id="275" r:id="rId24"/>
    <p:sldId id="270" r:id="rId25"/>
    <p:sldId id="273" r:id="rId26"/>
    <p:sldId id="2070" r:id="rId27"/>
    <p:sldId id="2064" r:id="rId28"/>
    <p:sldId id="8580" r:id="rId29"/>
    <p:sldId id="2076137507" r:id="rId30"/>
    <p:sldId id="2076137508" r:id="rId31"/>
    <p:sldId id="2076137509" r:id="rId32"/>
    <p:sldId id="2076137510" r:id="rId33"/>
    <p:sldId id="2076137511" r:id="rId34"/>
    <p:sldId id="2076137516" r:id="rId35"/>
    <p:sldId id="2076137513" r:id="rId36"/>
    <p:sldId id="2076137514" r:id="rId37"/>
    <p:sldId id="2076137515" r:id="rId38"/>
    <p:sldId id="2076137512" r:id="rId39"/>
    <p:sldId id="2076" r:id="rId40"/>
    <p:sldId id="274" r:id="rId41"/>
    <p:sldId id="2076136268" r:id="rId42"/>
    <p:sldId id="276" r:id="rId43"/>
    <p:sldId id="2058" r:id="rId44"/>
    <p:sldId id="2059" r:id="rId45"/>
    <p:sldId id="2061" r:id="rId46"/>
    <p:sldId id="2062" r:id="rId47"/>
    <p:sldId id="2063" r:id="rId48"/>
    <p:sldId id="2065" r:id="rId49"/>
    <p:sldId id="2069" r:id="rId50"/>
    <p:sldId id="2073" r:id="rId51"/>
    <p:sldId id="2075" r:id="rId52"/>
    <p:sldId id="2071" r:id="rId53"/>
    <p:sldId id="2074" r:id="rId54"/>
    <p:sldId id="2076136306" r:id="rId55"/>
    <p:sldId id="2076137522" r:id="rId5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24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8"/>
    <a:srgbClr val="FFFFFF"/>
    <a:srgbClr val="D83B01"/>
    <a:srgbClr val="06696F"/>
    <a:srgbClr val="046B71"/>
    <a:srgbClr val="318D90"/>
    <a:srgbClr val="2B8588"/>
    <a:srgbClr val="036A70"/>
    <a:srgbClr val="2F2F2F"/>
    <a:srgbClr val="787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71920-A0DF-49C1-8107-BAC39641B70D}" v="8" dt="2020-11-18T09:39:35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11/18/2020 10:50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11/18/2020 10:50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721F8-47EA-4408-887C-647ADE4EA7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19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r>
              <a:rPr lang="en-US">
                <a:solidFill>
                  <a:prstClr val="black"/>
                </a:solidFill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8456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11/18/2020 10:50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57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11/18/2020 10:50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15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196AA4-9281-4308-927E-CCACA13795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22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11/18/2020 10:50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1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C6DE7-67D2-6C42-8C6F-046544F955D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83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81D79C-6E97-486F-BCA7-51C512FBA6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208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11/18/2020 10:50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10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11/18/2020 10:50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85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11/18/2020 10:50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8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ODSPPMG/_layouts/15/guestaccess.aspx?guestaccesstoken=mI8Fmt7AJ0iBgz%2bpWicwmXqzg5DMHaIQ1wC5pHtsuoU%3d&amp;folderid=2_0e48661ac84334fdfb58192a7a7e68215&amp;rev=1" TargetMode="External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ODSPPMG/_layouts/15/guestaccess.aspx?guestaccesstoken=mI8Fmt7AJ0iBgz%2bpWicwmXqzg5DMHaIQ1wC5pHtsuoU%3d&amp;folderid=2_0e48661ac84334fdfb58192a7a7e68215&amp;rev=1" TargetMode="External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E6454813-3D1F-4FCA-9F42-802C011907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3E955E-9988-430C-A5F1-AC96DA9A8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" y="1"/>
            <a:ext cx="12436475" cy="6994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F5F770-FECF-491B-8E58-329572AA7A3F}"/>
              </a:ext>
            </a:extLst>
          </p:cNvPr>
          <p:cNvSpPr/>
          <p:nvPr userDrawn="1"/>
        </p:nvSpPr>
        <p:spPr>
          <a:xfrm>
            <a:off x="-882" y="0"/>
            <a:ext cx="12434711" cy="699452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36" kern="0">
              <a:solidFill>
                <a:sysClr val="windowText" lastClr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C97F3A-F23D-4A4A-89A3-9C16C86EA1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6" y="288586"/>
            <a:ext cx="1364513" cy="603984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ACDDAD5-3495-4B60-8C76-8016A27D36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7004" y="4924997"/>
            <a:ext cx="11137983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kumimoji="0" lang="en-US" sz="2040" b="0" i="0" u="none" strike="noStrike" kern="1200" cap="none" spc="0" normalizeH="0" baseline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&lt;Description&gt;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76CCF18-FD32-462C-A1F3-F4D41A5CF1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537" y="3913186"/>
            <a:ext cx="11889564" cy="917575"/>
          </a:xfr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96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&lt;Presentation title or event name&gt;</a:t>
            </a:r>
          </a:p>
        </p:txBody>
      </p:sp>
    </p:spTree>
    <p:extLst>
      <p:ext uri="{BB962C8B-B14F-4D97-AF65-F5344CB8AC3E}">
        <p14:creationId xmlns:p14="http://schemas.microsoft.com/office/powerpoint/2010/main" val="21710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in a room&#10;&#10;Description automatically generated">
            <a:extLst>
              <a:ext uri="{FF2B5EF4-FFF2-40B4-BE49-F238E27FC236}">
                <a16:creationId xmlns:a16="http://schemas.microsoft.com/office/drawing/2014/main" id="{1B2F2EAD-01CA-4FCC-B579-5558274882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-637"/>
            <a:ext cx="10491788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650847-9335-42D6-847A-7191228EA9A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76D548E-A7CA-42F3-99D1-B2B16F85FC72}"/>
              </a:ext>
            </a:extLst>
          </p:cNvPr>
          <p:cNvSpPr/>
          <p:nvPr userDrawn="1"/>
        </p:nvSpPr>
        <p:spPr bwMode="white">
          <a:xfrm>
            <a:off x="0" y="-636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8A1C7214-D5CB-47CF-9200-6D005C15EB1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13438" y="31924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D9C9229-91D0-4BA7-8039-7C6C65B55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882" y="2015232"/>
            <a:ext cx="4968722" cy="1723549"/>
          </a:xfrm>
        </p:spPr>
        <p:txBody>
          <a:bodyPr/>
          <a:lstStyle>
            <a:lvl1pPr>
              <a:def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defRPr>
            </a:lvl1pPr>
            <a:lvl2pPr>
              <a:def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defRPr>
            </a:lvl2pPr>
          </a:lstStyle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Topic 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- Description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Topic 2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- Description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5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-5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Q&amp;A </a:t>
            </a:r>
            <a:r>
              <a:rPr kumimoji="0" lang="en-US" sz="2000" b="0" i="0" u="none" strike="noStrike" kern="1200" cap="none" spc="-5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Open discussion if time permits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F25AB-4D0F-49CD-AD05-BA8B6121E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9" y="620588"/>
            <a:ext cx="11889564" cy="917575"/>
          </a:xfrm>
        </p:spPr>
        <p:txBody>
          <a:bodyPr/>
          <a:lstStyle>
            <a:lvl1pPr>
              <a:def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Agenda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01038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in a room&#10;&#10;Description automatically generated">
            <a:extLst>
              <a:ext uri="{FF2B5EF4-FFF2-40B4-BE49-F238E27FC236}">
                <a16:creationId xmlns:a16="http://schemas.microsoft.com/office/drawing/2014/main" id="{1B2F2EAD-01CA-4FCC-B579-5558274882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-637"/>
            <a:ext cx="10491788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650847-9335-42D6-847A-7191228EA9A4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E76D548E-A7CA-42F3-99D1-B2B16F85FC72}"/>
              </a:ext>
            </a:extLst>
          </p:cNvPr>
          <p:cNvSpPr/>
          <p:nvPr userDrawn="1"/>
        </p:nvSpPr>
        <p:spPr bwMode="white">
          <a:xfrm>
            <a:off x="0" y="-636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8A1C7214-D5CB-47CF-9200-6D005C15EB1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13438" y="31924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8857BAB-53DB-431F-B94E-F0CF5FEE2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882" y="2015232"/>
            <a:ext cx="4968722" cy="1723549"/>
          </a:xfrm>
        </p:spPr>
        <p:txBody>
          <a:bodyPr/>
          <a:lstStyle>
            <a:lvl1pPr>
              <a:def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defRPr>
            </a:lvl1pPr>
            <a:lvl2pPr>
              <a:def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defRPr>
            </a:lvl2pPr>
          </a:lstStyle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Topic 1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- Description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Topic 2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- Description</a:t>
            </a:r>
          </a:p>
          <a:p>
            <a:pPr marL="466371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5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-5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Q&amp;A </a:t>
            </a:r>
            <a:r>
              <a:rPr kumimoji="0" lang="en-US" sz="2000" b="0" i="0" u="none" strike="noStrike" kern="1200" cap="none" spc="-5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- Open discussion if time permits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C693DA-A88A-44DC-B595-F2A76E2FE5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699" y="620588"/>
            <a:ext cx="11889564" cy="917575"/>
          </a:xfrm>
        </p:spPr>
        <p:txBody>
          <a:bodyPr/>
          <a:lstStyle>
            <a:lvl1pPr>
              <a:def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</a:defRPr>
            </a:lvl1pPr>
          </a:lstStyle>
          <a:p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Agenda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1065903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33AE46-5ECA-4CBC-9EA2-E726AA52EAAF}"/>
              </a:ext>
            </a:extLst>
          </p:cNvPr>
          <p:cNvSpPr/>
          <p:nvPr userDrawn="1"/>
        </p:nvSpPr>
        <p:spPr bwMode="auto">
          <a:xfrm>
            <a:off x="0" y="345088"/>
            <a:ext cx="138371" cy="644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2B88D-2FFB-481A-883C-AFDB58A8DF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843" y="1411533"/>
            <a:ext cx="5407025" cy="1379545"/>
          </a:xfrm>
        </p:spPr>
        <p:txBody>
          <a:bodyPr/>
          <a:lstStyle/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Topic 1</a:t>
            </a:r>
          </a:p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Topic 2</a:t>
            </a:r>
          </a:p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Topic 3</a:t>
            </a:r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104-6F77-41B8-ABEE-F632B4AD26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843" y="350450"/>
            <a:ext cx="11077414" cy="686664"/>
          </a:xfrm>
        </p:spPr>
        <p:txBody>
          <a:bodyPr/>
          <a:lstStyle>
            <a:lvl1pPr>
              <a:defRPr kumimoji="0" lang="LID4096" sz="3600" b="1" i="0" u="none" strike="noStrike" kern="1200" cap="none" spc="0" normalizeH="0" baseline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Agenda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17921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33AE46-5ECA-4CBC-9EA2-E726AA52EAAF}"/>
              </a:ext>
            </a:extLst>
          </p:cNvPr>
          <p:cNvSpPr/>
          <p:nvPr userDrawn="1"/>
        </p:nvSpPr>
        <p:spPr bwMode="auto">
          <a:xfrm>
            <a:off x="0" y="345088"/>
            <a:ext cx="138371" cy="64446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1C00B4-70AB-4759-9DFF-99EA19904C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843" y="1411533"/>
            <a:ext cx="5407025" cy="1379545"/>
          </a:xfrm>
        </p:spPr>
        <p:txBody>
          <a:bodyPr/>
          <a:lstStyle/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Topic 1</a:t>
            </a:r>
          </a:p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Topic 2</a:t>
            </a:r>
          </a:p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Topic 3</a:t>
            </a:r>
            <a:endParaRPr lang="LID4096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0CC62E-DCB1-4B37-A88E-35D509BC9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8843" y="350450"/>
            <a:ext cx="11077414" cy="686664"/>
          </a:xfrm>
        </p:spPr>
        <p:txBody>
          <a:bodyPr/>
          <a:lstStyle>
            <a:lvl1pPr>
              <a:defRPr kumimoji="0" lang="LID4096" sz="3600" b="1" i="0" u="none" strike="noStrike" kern="1200" cap="none" spc="0" normalizeH="0" baseline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Agenda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0724187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E3ABE7-04D9-4A76-8984-58503712C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1441B-BF2D-4A5C-B6B8-D4422E2B55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0566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1F812E-153E-4246-96EA-EDB50D9B65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3338" y="1878013"/>
            <a:ext cx="5559425" cy="11818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Picture describing the &lt;news&gt;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AA8EC-53DB-4E68-9DAA-42DB62DFD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612" y="1860144"/>
            <a:ext cx="2730500" cy="426584"/>
          </a:xfr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LID4096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kern="1200" cap="none" spc="30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&lt;News&gt;</a:t>
            </a:r>
            <a:endParaRPr lang="LID4096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233563-6157-432E-883F-4D51344AE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612" y="2799179"/>
            <a:ext cx="4268787" cy="636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&lt;News title&gt;</a:t>
            </a:r>
            <a:endParaRPr lang="LID4096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8DE7E0E-F034-4BF0-8701-DB924E7217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612" y="3938936"/>
            <a:ext cx="4348162" cy="433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&lt;Short description + link&gt;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598025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E3ABE7-04D9-4A76-8984-58503712C6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1441B-BF2D-4A5C-B6B8-D4422E2B55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0566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1F812E-153E-4246-96EA-EDB50D9B65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3338" y="1878013"/>
            <a:ext cx="5559425" cy="11818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Picture describing the &lt;news&gt;</a:t>
            </a:r>
            <a:endParaRPr lang="LID4096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FEB22F9-E1EC-4A64-8C67-7C8B21DB57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612" y="1860144"/>
            <a:ext cx="2730500" cy="426584"/>
          </a:xfr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lvl1pPr marL="0" indent="0">
              <a:buNone/>
              <a:defRPr lang="LID4096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kern="1200" cap="none" spc="30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&lt;News&gt;</a:t>
            </a:r>
            <a:endParaRPr lang="LID4096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AB3CEC-CC47-43FA-A8BA-31CF78BA70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612" y="2799179"/>
            <a:ext cx="4268787" cy="636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&lt;News title&gt;</a:t>
            </a:r>
            <a:endParaRPr lang="LID4096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9D87425-C475-44B3-BEFC-57C399353E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612" y="3938936"/>
            <a:ext cx="4348162" cy="433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&lt;Short description + link&gt;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7828827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FC9EB0-B02D-4C78-95F4-058580BC4C1A}"/>
              </a:ext>
            </a:extLst>
          </p:cNvPr>
          <p:cNvSpPr/>
          <p:nvPr userDrawn="1"/>
        </p:nvSpPr>
        <p:spPr bwMode="auto">
          <a:xfrm>
            <a:off x="1764" y="992"/>
            <a:ext cx="6386796" cy="6993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F7F4E2-E9D8-4426-8524-716A835C86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433" y="1211937"/>
            <a:ext cx="5537267" cy="2618581"/>
          </a:xfrm>
        </p:spPr>
        <p:txBody>
          <a:bodyPr vert="horz" wrap="square" lIns="146262" tIns="146262" rIns="146262" bIns="146262" rtlCol="0">
            <a:spAutoFit/>
          </a:bodyPr>
          <a:lstStyle>
            <a:lvl1pPr>
              <a:defRPr/>
            </a:lvl1pPr>
            <a:lvl2pPr>
              <a:defRPr/>
            </a:lvl2pPr>
          </a:lstStyle>
          <a:p>
            <a:pPr marL="291436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40"/>
              <a:t>Roadmap topic 1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1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2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3</a:t>
            </a:r>
          </a:p>
          <a:p>
            <a:pPr marL="291436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40"/>
              <a:t>Roadmap topic 2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1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2</a:t>
            </a:r>
          </a:p>
        </p:txBody>
      </p:sp>
      <p:pic>
        <p:nvPicPr>
          <p:cNvPr id="6" name="Picture 5" descr="Country Road">
            <a:extLst>
              <a:ext uri="{FF2B5EF4-FFF2-40B4-BE49-F238E27FC236}">
                <a16:creationId xmlns:a16="http://schemas.microsoft.com/office/drawing/2014/main" id="{53ACD9B2-A6AC-4AD9-B544-F5BF0606F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88" y="338504"/>
            <a:ext cx="5995756" cy="67350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41F402-4978-45A5-B79D-F25BE6BA5A66}"/>
              </a:ext>
            </a:extLst>
          </p:cNvPr>
          <p:cNvSpPr/>
          <p:nvPr userDrawn="1"/>
        </p:nvSpPr>
        <p:spPr>
          <a:xfrm rot="445813">
            <a:off x="9967498" y="205632"/>
            <a:ext cx="2417116" cy="37668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spcBef>
                <a:spcPts val="383"/>
              </a:spcBef>
            </a:pPr>
            <a:r>
              <a:rPr lang="en-US" b="1">
                <a:solidFill>
                  <a:schemeClr val="bg1"/>
                </a:solidFill>
              </a:rPr>
              <a:t>Subject to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AF29E-087A-4790-8B77-E787A61EA47D}"/>
              </a:ext>
            </a:extLst>
          </p:cNvPr>
          <p:cNvSpPr/>
          <p:nvPr userDrawn="1"/>
        </p:nvSpPr>
        <p:spPr bwMode="auto">
          <a:xfrm>
            <a:off x="0" y="345088"/>
            <a:ext cx="138371" cy="64446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3C83F2-AA28-41F1-ADD9-69DFED787B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268" y="298450"/>
            <a:ext cx="11552481" cy="739775"/>
          </a:xfrm>
        </p:spPr>
        <p:txBody>
          <a:bodyPr/>
          <a:lstStyle>
            <a:lvl1pPr>
              <a:defRPr/>
            </a:lvl1pPr>
          </a:lstStyle>
          <a:p>
            <a:pPr marL="12065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The road ahead</a:t>
            </a:r>
          </a:p>
        </p:txBody>
      </p:sp>
    </p:spTree>
    <p:extLst>
      <p:ext uri="{BB962C8B-B14F-4D97-AF65-F5344CB8AC3E}">
        <p14:creationId xmlns:p14="http://schemas.microsoft.com/office/powerpoint/2010/main" val="418076330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FC9EB0-B02D-4C78-95F4-058580BC4C1A}"/>
              </a:ext>
            </a:extLst>
          </p:cNvPr>
          <p:cNvSpPr/>
          <p:nvPr userDrawn="1"/>
        </p:nvSpPr>
        <p:spPr bwMode="auto">
          <a:xfrm>
            <a:off x="1764" y="992"/>
            <a:ext cx="6386796" cy="6993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F7F4E2-E9D8-4426-8524-716A835C86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9433" y="1211937"/>
            <a:ext cx="5537267" cy="2618581"/>
          </a:xfrm>
        </p:spPr>
        <p:txBody>
          <a:bodyPr vert="horz" wrap="square" lIns="146262" tIns="146262" rIns="146262" bIns="146262" rtlCol="0">
            <a:spAutoFit/>
          </a:bodyPr>
          <a:lstStyle>
            <a:lvl1pPr>
              <a:defRPr/>
            </a:lvl1pPr>
            <a:lvl2pPr>
              <a:defRPr/>
            </a:lvl2pPr>
          </a:lstStyle>
          <a:p>
            <a:pPr marL="291436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40"/>
              <a:t>Roadmap topic 1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1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2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3</a:t>
            </a:r>
          </a:p>
          <a:p>
            <a:pPr marL="291436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40"/>
              <a:t>Roadmap topic 2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1</a:t>
            </a:r>
          </a:p>
          <a:p>
            <a:pPr marL="524586" lvl="1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8"/>
              <a:t>Detail 2</a:t>
            </a:r>
          </a:p>
        </p:txBody>
      </p:sp>
      <p:pic>
        <p:nvPicPr>
          <p:cNvPr id="6" name="Picture 5" descr="Country Road">
            <a:extLst>
              <a:ext uri="{FF2B5EF4-FFF2-40B4-BE49-F238E27FC236}">
                <a16:creationId xmlns:a16="http://schemas.microsoft.com/office/drawing/2014/main" id="{53ACD9B2-A6AC-4AD9-B544-F5BF0606F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88" y="338504"/>
            <a:ext cx="5995756" cy="67350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41F402-4978-45A5-B79D-F25BE6BA5A66}"/>
              </a:ext>
            </a:extLst>
          </p:cNvPr>
          <p:cNvSpPr/>
          <p:nvPr userDrawn="1"/>
        </p:nvSpPr>
        <p:spPr>
          <a:xfrm rot="445813">
            <a:off x="9967498" y="205632"/>
            <a:ext cx="2417116" cy="37668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spcBef>
                <a:spcPts val="383"/>
              </a:spcBef>
            </a:pPr>
            <a:r>
              <a:rPr lang="en-US" b="1">
                <a:solidFill>
                  <a:schemeClr val="bg1"/>
                </a:solidFill>
              </a:rPr>
              <a:t>Subject to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0C9262-226D-4D25-817E-5863CEAB62B7}"/>
              </a:ext>
            </a:extLst>
          </p:cNvPr>
          <p:cNvSpPr/>
          <p:nvPr userDrawn="1"/>
        </p:nvSpPr>
        <p:spPr bwMode="auto">
          <a:xfrm>
            <a:off x="0" y="345088"/>
            <a:ext cx="138371" cy="644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E2E1240-9773-419D-849F-C9A943F988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268" y="298450"/>
            <a:ext cx="11552481" cy="739775"/>
          </a:xfrm>
        </p:spPr>
        <p:txBody>
          <a:bodyPr/>
          <a:lstStyle>
            <a:lvl1pPr>
              <a:defRPr/>
            </a:lvl1pPr>
          </a:lstStyle>
          <a:p>
            <a:pPr marL="12065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The road ahead</a:t>
            </a:r>
          </a:p>
        </p:txBody>
      </p:sp>
    </p:spTree>
    <p:extLst>
      <p:ext uri="{BB962C8B-B14F-4D97-AF65-F5344CB8AC3E}">
        <p14:creationId xmlns:p14="http://schemas.microsoft.com/office/powerpoint/2010/main" val="1892787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FC9EB0-B02D-4C78-95F4-058580BC4C1A}"/>
              </a:ext>
            </a:extLst>
          </p:cNvPr>
          <p:cNvSpPr/>
          <p:nvPr userDrawn="1"/>
        </p:nvSpPr>
        <p:spPr bwMode="auto">
          <a:xfrm>
            <a:off x="1764" y="992"/>
            <a:ext cx="6386796" cy="69930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F7F4E2-E9D8-4426-8524-716A835C86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493127"/>
          </a:xfrm>
        </p:spPr>
        <p:txBody>
          <a:bodyPr vert="horz" wrap="square" lIns="146262" tIns="146262" rIns="146262" bIns="146262" rtlCol="0">
            <a:spAutoFit/>
          </a:bodyPr>
          <a:lstStyle>
            <a:lvl1pPr>
              <a:defRPr/>
            </a:lvl1pPr>
            <a:lvl2pPr>
              <a:defRPr/>
            </a:lvl2pPr>
          </a:lstStyle>
          <a:p>
            <a:pPr marL="291436" indent="-291436">
              <a:spcBef>
                <a:spcPts val="383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28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0C9262-226D-4D25-817E-5863CEAB62B7}"/>
              </a:ext>
            </a:extLst>
          </p:cNvPr>
          <p:cNvSpPr/>
          <p:nvPr userDrawn="1"/>
        </p:nvSpPr>
        <p:spPr bwMode="auto">
          <a:xfrm>
            <a:off x="0" y="345088"/>
            <a:ext cx="138371" cy="644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E2E1240-9773-419D-849F-C9A943F98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739775"/>
          </a:xfrm>
        </p:spPr>
        <p:txBody>
          <a:bodyPr/>
          <a:lstStyle>
            <a:lvl1pPr>
              <a:defRPr/>
            </a:lvl1pPr>
          </a:lstStyle>
          <a:p>
            <a:pPr marL="12065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2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94573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lang="en-US" sz="3600" b="0" kern="1200" cap="none" spc="-150" baseline="0" dirty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&lt;Title&gt;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2F4F858-B9C9-46F3-8461-FEF56D03A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813" y="1371600"/>
            <a:ext cx="11310937" cy="5324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316625-05B2-41C2-8570-77CF10DD49AB}"/>
              </a:ext>
            </a:extLst>
          </p:cNvPr>
          <p:cNvSpPr/>
          <p:nvPr userDrawn="1"/>
        </p:nvSpPr>
        <p:spPr bwMode="auto">
          <a:xfrm>
            <a:off x="0" y="345088"/>
            <a:ext cx="138371" cy="64446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82E5C4-036C-4CE2-853E-00EA3F360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813" y="1371600"/>
            <a:ext cx="11310937" cy="5324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AD0DE-3A0D-440E-BF53-1B5A5F3521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268" y="298450"/>
            <a:ext cx="11552481" cy="739775"/>
          </a:xfrm>
        </p:spPr>
        <p:txBody>
          <a:bodyPr/>
          <a:lstStyle/>
          <a:p>
            <a:pPr marL="12065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&lt;Title&gt;</a:t>
            </a:r>
          </a:p>
        </p:txBody>
      </p:sp>
    </p:spTree>
    <p:extLst>
      <p:ext uri="{BB962C8B-B14F-4D97-AF65-F5344CB8AC3E}">
        <p14:creationId xmlns:p14="http://schemas.microsoft.com/office/powerpoint/2010/main" val="417026800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3316625-05B2-41C2-8570-77CF10DD49AB}"/>
              </a:ext>
            </a:extLst>
          </p:cNvPr>
          <p:cNvSpPr/>
          <p:nvPr userDrawn="1"/>
        </p:nvSpPr>
        <p:spPr bwMode="auto">
          <a:xfrm>
            <a:off x="0" y="345088"/>
            <a:ext cx="138371" cy="64446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26884B4-A05A-477A-9E92-707E6D922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813" y="1371600"/>
            <a:ext cx="11310937" cy="5324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8BF855-E3E4-416D-B3B6-BE44356BF5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0268" y="298450"/>
            <a:ext cx="11552481" cy="739775"/>
          </a:xfrm>
        </p:spPr>
        <p:txBody>
          <a:bodyPr/>
          <a:lstStyle/>
          <a:p>
            <a:pPr marL="12065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&lt;Title&gt;</a:t>
            </a:r>
          </a:p>
        </p:txBody>
      </p:sp>
    </p:spTree>
    <p:extLst>
      <p:ext uri="{BB962C8B-B14F-4D97-AF65-F5344CB8AC3E}">
        <p14:creationId xmlns:p14="http://schemas.microsoft.com/office/powerpoint/2010/main" val="342399161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01489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&lt;Section title&gt;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&lt;Section title&gt;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&lt;Section title&gt;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&lt;Section title&gt;</a:t>
            </a:r>
          </a:p>
        </p:txBody>
      </p:sp>
    </p:spTree>
    <p:extLst>
      <p:ext uri="{BB962C8B-B14F-4D97-AF65-F5344CB8AC3E}">
        <p14:creationId xmlns:p14="http://schemas.microsoft.com/office/powerpoint/2010/main" val="1382913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&lt;Section title&gt;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DCE32-2EE4-4DB5-A0F5-0EF16470E3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724" y="3115115"/>
            <a:ext cx="9509125" cy="6832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252423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&lt;Section title&gt;</a:t>
            </a:r>
            <a:endParaRPr lang="LID4096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CA3BD6-264A-4605-9A3D-9F17CC98D5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3912" y="3604828"/>
            <a:ext cx="8734425" cy="39241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252423">
                    <a:alpha val="75000"/>
                  </a:srgbClr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&lt;section description&gt;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094105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77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55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62D7D-20CD-47D7-91FC-541B940C5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7E193-B2CA-4024-B6B6-D0A58FDE7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97BF7-B194-4089-8B51-86A71C6467E6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7A35C-895F-4E8E-8EBA-726F7FBF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F72A7-AB86-4B42-8FD5-3CFEEE9F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7AA31-F865-4F07-8350-FA4238917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36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y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91B8B3-6A3A-E249-8537-E3F2B3A1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93" y="231021"/>
            <a:ext cx="11560332" cy="75580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235429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1454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2354277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726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98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8919222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F4D5F4-A78C-468C-BAF3-11E88FA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66369" y="2685115"/>
            <a:ext cx="11503740" cy="1045299"/>
          </a:xfrm>
          <a:noFill/>
        </p:spPr>
        <p:txBody>
          <a:bodyPr lIns="0" tIns="0" rIns="0" bIns="274320" anchor="b" anchorCtr="0"/>
          <a:lstStyle>
            <a:lvl1pPr marL="0" algn="l" defTabSz="913966" rtl="0" eaLnBrk="1" latinLnBrk="0" hangingPunct="1">
              <a:defRPr lang="en-US" sz="5506" b="0" kern="1200" spc="-150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DBD3C71-A968-45DB-B0C5-A92069E58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66368" y="3730413"/>
            <a:ext cx="11503739" cy="685800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913966" rtl="0" eaLnBrk="1" latinLnBrk="0" hangingPunct="1">
              <a:spcBef>
                <a:spcPts val="0"/>
              </a:spcBef>
              <a:buNone/>
              <a:defRPr lang="en-US" sz="2856" kern="1200" spc="-150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99B70-90D2-492D-A024-8164441AC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448" y="6110795"/>
            <a:ext cx="1972029" cy="883731"/>
          </a:xfrm>
          <a:prstGeom prst="rect">
            <a:avLst/>
          </a:prstGeom>
        </p:spPr>
      </p:pic>
      <p:pic>
        <p:nvPicPr>
          <p:cNvPr id="2050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17AF4513-FA53-4F64-96C0-12E0C3570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" y="155434"/>
            <a:ext cx="2273543" cy="73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8252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434704" cy="6994521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7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8" spc="-15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598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930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778" y="0"/>
            <a:ext cx="12450255" cy="69945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7" y="3235414"/>
            <a:ext cx="9590081" cy="1683701"/>
          </a:xfrm>
          <a:noFill/>
        </p:spPr>
        <p:txBody>
          <a:bodyPr lIns="0" tIns="0" rIns="0" bIns="182880" anchor="b" anchorCtr="0"/>
          <a:lstStyle>
            <a:lvl1pPr>
              <a:defRPr sz="5398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8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98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9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4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071F-23FF-4715-A812-0FB6CBACB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369" y="1165756"/>
            <a:ext cx="11503742" cy="1541267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38114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071F-23FF-4715-A812-0FB6CBACB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369" y="1165756"/>
            <a:ext cx="11503742" cy="1541267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3FA9E-D42A-4E29-AF37-1F79B73A3A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60092" y="6233257"/>
            <a:ext cx="1865471" cy="58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1049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69" y="466303"/>
            <a:ext cx="11503740" cy="452021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149DE9-6C27-440A-98B7-DAF581996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369" y="1165756"/>
            <a:ext cx="11503740" cy="154126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77179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7E480-E6C0-4A8E-B159-7169BC7772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6368" y="1165754"/>
            <a:ext cx="11503741" cy="551790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75060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68" y="466303"/>
            <a:ext cx="11503739" cy="452021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414026-6635-4AEF-B460-FD137DD4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368" y="1165756"/>
            <a:ext cx="5596414" cy="154126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55E736-A583-4CCC-A48A-4308D79CB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3693" y="1165755"/>
            <a:ext cx="5596414" cy="1541267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56927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478737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70" y="2386046"/>
            <a:ext cx="11503738" cy="111121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341" spc="-10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8" y="3497262"/>
            <a:ext cx="11503739" cy="689019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75041857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6369" y="2386046"/>
            <a:ext cx="11503739" cy="111121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341" spc="-10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9" y="3497262"/>
            <a:ext cx="11503739" cy="689019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Subtitle</a:t>
            </a:r>
          </a:p>
          <a:p>
            <a:pPr lvl="1"/>
            <a:r>
              <a:rPr lang="en-US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240297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BDF874-6569-4510-99DB-E8A5D2267C0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637840" y="6388355"/>
            <a:ext cx="1448129" cy="310896"/>
            <a:chOff x="457200" y="1643393"/>
            <a:chExt cx="4492753" cy="9645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34D76B-8B3C-4AFD-AEB8-D62383F5E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B29B8AD1-B833-4100-8F61-0683815C20F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10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49477-ACB6-401A-932E-309F7C2B02A6}"/>
              </a:ext>
            </a:extLst>
          </p:cNvPr>
          <p:cNvSpPr/>
          <p:nvPr/>
        </p:nvSpPr>
        <p:spPr bwMode="auto">
          <a:xfrm>
            <a:off x="0" y="2"/>
            <a:ext cx="12436475" cy="3814011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4" rIns="186468" bIns="1491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B048C3-E68D-46E8-B0AB-27E7DB80D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10912" y="465722"/>
            <a:ext cx="11814651" cy="762655"/>
          </a:xfrm>
          <a:noFill/>
        </p:spPr>
        <p:txBody>
          <a:bodyPr lIns="0" tIns="0" rIns="0" bIns="0" anchor="t" anchorCtr="0"/>
          <a:lstStyle>
            <a:lvl1pPr marL="0" algn="l" defTabSz="913966" rtl="0" eaLnBrk="1" latinLnBrk="0" hangingPunct="1">
              <a:defRPr lang="en-US" sz="5505" b="0" kern="1200" spc="-150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67858E-0CB4-48F3-9955-C56A7813A7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10912" y="1814915"/>
            <a:ext cx="11814651" cy="452021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913966" rtl="0" eaLnBrk="1" latinLnBrk="0" hangingPunct="1">
              <a:spcBef>
                <a:spcPts val="0"/>
              </a:spcBef>
              <a:buNone/>
              <a:defRPr lang="en-US" sz="3264" kern="1200" spc="-150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7AE16-70EA-45FD-B4DD-9DCE9DFEF975}"/>
              </a:ext>
            </a:extLst>
          </p:cNvPr>
          <p:cNvSpPr txBox="1"/>
          <p:nvPr/>
        </p:nvSpPr>
        <p:spPr>
          <a:xfrm>
            <a:off x="2577780" y="3040064"/>
            <a:ext cx="6363466" cy="2307389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12"/>
              </a:spcAft>
              <a:buFont typeface="+mj-lt"/>
              <a:buNone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32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60E33-9A95-4F8C-BF6B-5BEB1A59546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637840" y="6388355"/>
            <a:ext cx="1448129" cy="310896"/>
            <a:chOff x="457200" y="1643393"/>
            <a:chExt cx="4492753" cy="9645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B2648A-F1FD-4E32-BE41-B018F29C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C5B5E50-754E-4F7E-8C52-83F907C307F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10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1E0A-0C9F-47A7-A39D-DFC8E5B18FB3}"/>
              </a:ext>
            </a:extLst>
          </p:cNvPr>
          <p:cNvSpPr/>
          <p:nvPr userDrawn="1"/>
        </p:nvSpPr>
        <p:spPr bwMode="auto">
          <a:xfrm>
            <a:off x="0" y="2"/>
            <a:ext cx="12436475" cy="3814011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68" tIns="149174" rIns="186468" bIns="14917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1BEFBB-6763-4393-A525-64A429DFCBC6}"/>
              </a:ext>
            </a:extLst>
          </p:cNvPr>
          <p:cNvSpPr txBox="1"/>
          <p:nvPr userDrawn="1"/>
        </p:nvSpPr>
        <p:spPr>
          <a:xfrm>
            <a:off x="2577780" y="3040064"/>
            <a:ext cx="6363466" cy="2307389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12"/>
              </a:spcAft>
              <a:buFont typeface="+mj-lt"/>
              <a:buNone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32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</p:spTree>
    <p:extLst>
      <p:ext uri="{BB962C8B-B14F-4D97-AF65-F5344CB8AC3E}">
        <p14:creationId xmlns:p14="http://schemas.microsoft.com/office/powerpoint/2010/main" val="380191306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fu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B50E8B-9DF0-4F91-A8DA-9B4F10FB7AE1}"/>
              </a:ext>
            </a:extLst>
          </p:cNvPr>
          <p:cNvSpPr/>
          <p:nvPr/>
        </p:nvSpPr>
        <p:spPr>
          <a:xfrm>
            <a:off x="2" y="2966774"/>
            <a:ext cx="12436262" cy="4027753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10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89DB8C-F25E-4C99-86FC-E6DFE39A0847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637840" y="6388355"/>
            <a:ext cx="1448129" cy="310896"/>
            <a:chOff x="457200" y="1643393"/>
            <a:chExt cx="4492753" cy="964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59792-89ED-410B-9202-934A75B99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5E9EA257-C2CE-4002-914B-9F3A2B87EA6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10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5EA8A69A-4FF6-4FF8-B9B9-98F19EB1B5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10914" y="4896168"/>
            <a:ext cx="11808901" cy="762655"/>
          </a:xfrm>
          <a:noFill/>
        </p:spPr>
        <p:txBody>
          <a:bodyPr lIns="0" tIns="0" rIns="0" bIns="0" anchor="t" anchorCtr="0"/>
          <a:lstStyle>
            <a:lvl1pPr marL="0" algn="l" defTabSz="913966" rtl="0" eaLnBrk="1" latinLnBrk="0" hangingPunct="1">
              <a:defRPr lang="en-US" sz="5505" b="0" kern="1200" spc="-150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55A5E1E-F7BB-4345-A93D-BCC08C652C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10914" y="5975754"/>
            <a:ext cx="11808901" cy="452021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913966" rtl="0" eaLnBrk="1" latinLnBrk="0" hangingPunct="1">
              <a:spcBef>
                <a:spcPts val="0"/>
              </a:spcBef>
              <a:buNone/>
              <a:defRPr lang="en-US" sz="3264" kern="1200" spc="-150" baseline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E34BD-F6AD-4351-925C-4C27A58D78C6}"/>
              </a:ext>
            </a:extLst>
          </p:cNvPr>
          <p:cNvSpPr txBox="1"/>
          <p:nvPr/>
        </p:nvSpPr>
        <p:spPr>
          <a:xfrm>
            <a:off x="2577780" y="181951"/>
            <a:ext cx="6363466" cy="2307389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12"/>
              </a:spcAft>
              <a:buFont typeface="+mj-lt"/>
              <a:buNone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32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46F89-D3A3-4B94-9103-B38881DA865E}"/>
              </a:ext>
            </a:extLst>
          </p:cNvPr>
          <p:cNvSpPr/>
          <p:nvPr userDrawn="1"/>
        </p:nvSpPr>
        <p:spPr>
          <a:xfrm>
            <a:off x="2" y="2966774"/>
            <a:ext cx="12436262" cy="4027753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510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D3CCD-65A9-411D-B72C-1FB8BE21255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637840" y="6388355"/>
            <a:ext cx="1448129" cy="310896"/>
            <a:chOff x="457200" y="1643393"/>
            <a:chExt cx="4492753" cy="9645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BCBE2-7EBB-49C9-A913-8422384B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5897B50-88BF-45E3-B88A-F16636D006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10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34938F-D5FA-4867-8FE5-866FBCBA9830}"/>
              </a:ext>
            </a:extLst>
          </p:cNvPr>
          <p:cNvSpPr txBox="1"/>
          <p:nvPr userDrawn="1"/>
        </p:nvSpPr>
        <p:spPr>
          <a:xfrm>
            <a:off x="2577780" y="181951"/>
            <a:ext cx="6363466" cy="2307389"/>
          </a:xfrm>
          <a:prstGeom prst="rect">
            <a:avLst/>
          </a:prstGeom>
          <a:noFill/>
        </p:spPr>
        <p:txBody>
          <a:bodyPr wrap="none" lIns="186494" tIns="149196" rIns="186494" bIns="149196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12"/>
              </a:spcAft>
              <a:buFont typeface="+mj-lt"/>
              <a:buNone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32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66209" indent="-466209">
              <a:lnSpc>
                <a:spcPct val="90000"/>
              </a:lnSpc>
              <a:spcAft>
                <a:spcPts val="612"/>
              </a:spcAft>
              <a:buFont typeface="+mj-lt"/>
              <a:buAutoNum type="arabicPeriod"/>
            </a:pPr>
            <a:r>
              <a:rPr lang="en-US" sz="1632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</p:spTree>
    <p:extLst>
      <p:ext uri="{BB962C8B-B14F-4D97-AF65-F5344CB8AC3E}">
        <p14:creationId xmlns:p14="http://schemas.microsoft.com/office/powerpoint/2010/main" val="332605794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7AA9-6C9B-48B1-AFDC-8EE4BCF2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9" y="466303"/>
            <a:ext cx="7150973" cy="452021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0C6134-102A-4FE7-B8DC-46590C4CCC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6369" y="1632056"/>
            <a:ext cx="7150973" cy="632516"/>
          </a:xfrm>
        </p:spPr>
        <p:txBody>
          <a:bodyPr wrap="square">
            <a:spAutoFit/>
          </a:bodyPr>
          <a:lstStyle>
            <a:lvl1pPr>
              <a:defRPr sz="2448"/>
            </a:lvl1pPr>
            <a:lvl2pPr>
              <a:defRPr sz="183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02913367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C1ABD-1107-46CF-9B1D-DC4C50BF44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2785" y="1005663"/>
            <a:ext cx="7154556" cy="320182"/>
          </a:xfrm>
          <a:solidFill>
            <a:schemeClr val="accent1"/>
          </a:solidFill>
        </p:spPr>
        <p:txBody>
          <a:bodyPr wrap="square" lIns="45720" tIns="45720" rIns="45720" bIns="45720">
            <a:spAutoFit/>
          </a:bodyPr>
          <a:lstStyle>
            <a:lvl1pPr>
              <a:defRPr sz="1632">
                <a:solidFill>
                  <a:schemeClr val="bg1"/>
                </a:solidFill>
                <a:latin typeface="+mn-lt"/>
              </a:defRPr>
            </a:lvl1pPr>
            <a:lvl2pPr>
              <a:defRPr sz="1836"/>
            </a:lvl2pPr>
            <a:lvl3pPr>
              <a:defRPr sz="1836"/>
            </a:lvl3pPr>
            <a:lvl4pPr>
              <a:defRPr sz="1836"/>
            </a:lvl4pPr>
            <a:lvl5pPr>
              <a:defRPr sz="1836"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D86C91-AFF4-4398-A6D8-1389738C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9" y="466303"/>
            <a:ext cx="7150973" cy="452021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D9E913C-60D7-4E5F-8DDE-45E9C3DC65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6369" y="1632056"/>
            <a:ext cx="7150973" cy="632516"/>
          </a:xfrm>
        </p:spPr>
        <p:txBody>
          <a:bodyPr wrap="square">
            <a:spAutoFit/>
          </a:bodyPr>
          <a:lstStyle>
            <a:lvl1pPr>
              <a:defRPr sz="2448"/>
            </a:lvl1pPr>
            <a:lvl2pPr>
              <a:defRPr sz="1836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606107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DC5B6DF4-B27B-46B5-BDF9-AEAB178F2C76}"/>
              </a:ext>
            </a:extLst>
          </p:cNvPr>
          <p:cNvSpPr/>
          <p:nvPr userDrawn="1"/>
        </p:nvSpPr>
        <p:spPr bwMode="auto">
          <a:xfrm>
            <a:off x="7589841" y="1"/>
            <a:ext cx="4846638" cy="6994525"/>
          </a:xfrm>
          <a:prstGeom prst="rect">
            <a:avLst/>
          </a:prstGeom>
          <a:solidFill>
            <a:srgbClr val="F1EF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876" tIns="274126" rIns="456876" bIns="14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060">
              <a:lnSpc>
                <a:spcPct val="150000"/>
              </a:lnSpc>
              <a:defRPr/>
            </a:pPr>
            <a:endParaRPr lang="en-US" sz="1598" kern="0" cap="all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73020-EA2B-4C21-A3AA-2068793A8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369" y="1165756"/>
            <a:ext cx="6762333" cy="1428261"/>
          </a:xfrm>
        </p:spPr>
        <p:txBody>
          <a:bodyPr wrap="square">
            <a:spAutoFit/>
          </a:bodyPr>
          <a:lstStyle>
            <a:lvl3pPr marL="0" indent="0">
              <a:defRPr sz="1836"/>
            </a:lvl3pPr>
            <a:lvl4pPr marL="0" indent="0">
              <a:defRPr sz="1428"/>
            </a:lvl4pPr>
            <a:lvl5pPr marL="0" indent="0">
              <a:defRPr sz="122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4E3F73-D24B-4088-BC82-794B2F2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9" y="466303"/>
            <a:ext cx="6762333" cy="452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904318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73020-EA2B-4C21-A3AA-2068793A8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369" y="1165756"/>
            <a:ext cx="6762333" cy="1428261"/>
          </a:xfrm>
        </p:spPr>
        <p:txBody>
          <a:bodyPr wrap="square">
            <a:spAutoFit/>
          </a:bodyPr>
          <a:lstStyle>
            <a:lvl3pPr marL="0" indent="0">
              <a:defRPr sz="1836"/>
            </a:lvl3pPr>
            <a:lvl4pPr marL="0" indent="0">
              <a:defRPr sz="1428"/>
            </a:lvl4pPr>
            <a:lvl5pPr marL="0" indent="0">
              <a:defRPr sz="122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4E3F73-D24B-4088-BC82-794B2F2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69" y="466303"/>
            <a:ext cx="6762333" cy="4520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663B67E-1979-4271-9976-77271F60BB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7589841" y="1900"/>
            <a:ext cx="4846638" cy="6992626"/>
          </a:xfrm>
          <a:solidFill>
            <a:schemeClr val="accent1"/>
          </a:solid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4951198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93654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94929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FD342F-2609-4485-BE6C-AB3D7CBE1239}"/>
              </a:ext>
            </a:extLst>
          </p:cNvPr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560" tIns="47560" rIns="47560" bIns="475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18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560" tIns="47560" rIns="47560" bIns="475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spcBef>
                <a:spcPct val="0"/>
              </a:spcBef>
              <a:spcAft>
                <a:spcPct val="0"/>
              </a:spcAft>
            </a:pPr>
            <a:endParaRPr lang="en-US" sz="183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6368" y="1221160"/>
            <a:ext cx="11503739" cy="168252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381" indent="0">
              <a:buNone/>
              <a:defRPr sz="204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26" indent="0">
              <a:buNone/>
              <a:defRPr sz="204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614" indent="0">
              <a:buNone/>
              <a:defRPr sz="204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706" indent="0">
              <a:buNone/>
              <a:defRPr sz="204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154553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88192" y="1413300"/>
            <a:ext cx="10260092" cy="3389636"/>
          </a:xfrm>
        </p:spPr>
        <p:txBody>
          <a:bodyPr wrap="square" anchor="b" anchorCtr="0">
            <a:spAutoFit/>
          </a:bodyPr>
          <a:lstStyle>
            <a:lvl1pPr marL="288069" indent="-288069">
              <a:tabLst>
                <a:tab pos="288069" algn="l"/>
              </a:tabLst>
              <a:defRPr sz="6116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“Add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1885" y="4901008"/>
            <a:ext cx="5486400" cy="90352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262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86780" y="6694521"/>
            <a:ext cx="3662924" cy="16780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9" b="0" i="0" u="none" strike="noStrike" kern="1200" cap="none" spc="153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CF74BEB-D177-45B2-98B9-E2424E8025FB}"/>
              </a:ext>
            </a:extLst>
          </p:cNvPr>
          <p:cNvSpPr txBox="1"/>
          <p:nvPr userDrawn="1"/>
        </p:nvSpPr>
        <p:spPr bwMode="white">
          <a:xfrm>
            <a:off x="4386780" y="6694521"/>
            <a:ext cx="3662924" cy="16780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1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9" b="0" i="0" u="none" strike="noStrike" kern="1200" cap="none" spc="153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9991696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66369" y="1942925"/>
            <a:ext cx="3420031" cy="256465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508223" y="1942925"/>
            <a:ext cx="3420031" cy="256465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550076" y="1942925"/>
            <a:ext cx="3420031" cy="256465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69" y="4740734"/>
            <a:ext cx="3420031" cy="164276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08221" y="4750405"/>
            <a:ext cx="3420031" cy="164276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550076" y="4740734"/>
            <a:ext cx="3420031" cy="164276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368" y="466303"/>
            <a:ext cx="11503739" cy="45202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3 Column Photos</a:t>
            </a:r>
          </a:p>
        </p:txBody>
      </p:sp>
    </p:spTree>
    <p:extLst>
      <p:ext uri="{BB962C8B-B14F-4D97-AF65-F5344CB8AC3E}">
        <p14:creationId xmlns:p14="http://schemas.microsoft.com/office/powerpoint/2010/main" val="3658845044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66369" y="1748631"/>
            <a:ext cx="2565023" cy="256465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6369" y="4507585"/>
            <a:ext cx="2565023" cy="167415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368" y="466303"/>
            <a:ext cx="11503739" cy="45202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4 Column Photos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B6EB7423-EF30-4471-B988-FE53D067CC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405084" y="1748631"/>
            <a:ext cx="2565023" cy="256465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4A072DE-AD55-472B-B578-9F23C37AA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5084" y="4507585"/>
            <a:ext cx="2565023" cy="167415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554BB6D-4DA6-4AA1-B51E-72B402E4F8B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20033" y="1748631"/>
            <a:ext cx="2565023" cy="256465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9ACA71F-FCAE-4333-B6E2-FE765F3507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0033" y="4507585"/>
            <a:ext cx="2565023" cy="167415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95F65FB-B623-41E0-95BE-EC9E0F8F59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451420" y="1748631"/>
            <a:ext cx="2565023" cy="256465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A232FE3-5A6D-45EC-92C4-DF161C3991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51420" y="4507585"/>
            <a:ext cx="2565023" cy="167415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240895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3960" y="1631569"/>
            <a:ext cx="3420027" cy="3264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91463" y="2097871"/>
            <a:ext cx="2565021" cy="2331508"/>
          </a:xfrm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08224" y="1631569"/>
            <a:ext cx="3420027" cy="3264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550080" y="1631569"/>
            <a:ext cx="3420027" cy="3264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935727" y="2097871"/>
            <a:ext cx="2565021" cy="2331508"/>
          </a:xfrm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979992" y="2097871"/>
            <a:ext cx="2565021" cy="2331508"/>
          </a:xfrm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6371" y="5129320"/>
            <a:ext cx="3420027" cy="164276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08224" y="5129320"/>
            <a:ext cx="3420027" cy="164276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550078" y="5129320"/>
            <a:ext cx="3420027" cy="164276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6A29D-EC2B-4B0C-9CCE-388FA3009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368" y="457201"/>
            <a:ext cx="11503739" cy="45202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three columns graphic and text</a:t>
            </a:r>
          </a:p>
        </p:txBody>
      </p:sp>
    </p:spTree>
    <p:extLst>
      <p:ext uri="{BB962C8B-B14F-4D97-AF65-F5344CB8AC3E}">
        <p14:creationId xmlns:p14="http://schemas.microsoft.com/office/powerpoint/2010/main" val="290730345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420632" y="1632056"/>
            <a:ext cx="2704933" cy="3264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339462" y="1632056"/>
            <a:ext cx="2704933" cy="3264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87220" y="1632056"/>
            <a:ext cx="2704933" cy="3264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310912" y="1632056"/>
            <a:ext cx="2704933" cy="32641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77280" y="2098358"/>
            <a:ext cx="1772198" cy="2331508"/>
          </a:xfrm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853586" y="2098358"/>
            <a:ext cx="1772198" cy="2331508"/>
          </a:xfrm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912" y="5026024"/>
            <a:ext cx="2704933" cy="142303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UI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7220" y="5026024"/>
            <a:ext cx="2704933" cy="142303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UI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9462" y="5032322"/>
            <a:ext cx="2704933" cy="142303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UI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99728" y="2098358"/>
            <a:ext cx="1772198" cy="2331508"/>
          </a:xfrm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886997" y="2098358"/>
            <a:ext cx="1772198" cy="2331508"/>
          </a:xfrm>
        </p:spPr>
        <p:txBody>
          <a:bodyPr anchor="ctr">
            <a:noAutofit/>
          </a:bodyPr>
          <a:lstStyle>
            <a:lvl1pPr marL="0" indent="0" algn="ctr">
              <a:buNone/>
              <a:defRPr sz="204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20631" y="5026024"/>
            <a:ext cx="2704933" cy="142303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None/>
              <a:defRPr sz="1836">
                <a:solidFill>
                  <a:schemeClr val="accent1"/>
                </a:solidFill>
                <a:latin typeface="+mj-lt"/>
              </a:defRPr>
            </a:lvl1pPr>
            <a:lvl2pPr marL="0" marR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1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>
                <a:solidFill>
                  <a:srgbClr val="000000"/>
                </a:solidFill>
              </a:defRPr>
            </a:lvl2pPr>
            <a:lvl3pPr marL="466209" indent="0">
              <a:buNone/>
              <a:defRPr/>
            </a:lvl3pPr>
            <a:lvl4pPr marL="699313" indent="0">
              <a:buNone/>
              <a:defRPr/>
            </a:lvl4pPr>
            <a:lvl5pPr marL="932418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18</a:t>
            </a:r>
          </a:p>
          <a:p>
            <a:pPr lvl="1"/>
            <a:r>
              <a:rPr lang="en-US"/>
              <a:t>Body copy Segoe UI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C774-D679-43DE-BBE7-8770022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038" y="457201"/>
            <a:ext cx="11582400" cy="45202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</p:spTree>
    <p:extLst>
      <p:ext uri="{BB962C8B-B14F-4D97-AF65-F5344CB8AC3E}">
        <p14:creationId xmlns:p14="http://schemas.microsoft.com/office/powerpoint/2010/main" val="405619883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99-4A9F-47B0-85C2-F560EC0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6460-A907-4A2F-A565-A0ECA8805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6369" y="1709773"/>
            <a:ext cx="3575487" cy="4973884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>
              <a:spcBef>
                <a:spcPts val="1224"/>
              </a:spcBef>
              <a:spcAft>
                <a:spcPts val="612"/>
              </a:spcAft>
              <a:defRPr sz="2040">
                <a:latin typeface="+mj-lt"/>
              </a:defRPr>
            </a:lvl1pPr>
            <a:lvl2pPr>
              <a:spcBef>
                <a:spcPts val="0"/>
              </a:spcBef>
              <a:defRPr sz="1836"/>
            </a:lvl2pPr>
            <a:lvl3pPr marL="0" indent="0">
              <a:spcBef>
                <a:spcPts val="0"/>
              </a:spcBef>
              <a:spcAft>
                <a:spcPts val="612"/>
              </a:spcAft>
              <a:defRPr sz="1224"/>
            </a:lvl3pPr>
            <a:lvl4pPr>
              <a:defRPr sz="1224"/>
            </a:lvl4pPr>
            <a:lvl5pPr>
              <a:defRPr sz="1224"/>
            </a:lvl5pPr>
          </a:lstStyle>
          <a:p>
            <a:pPr lvl="0"/>
            <a:r>
              <a:rPr lang="en-US"/>
              <a:t>Optional category [Level 1]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DE2C07-1F89-4D35-9AB9-88BD6DD33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0494" y="1709773"/>
            <a:ext cx="3575487" cy="4973884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51121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 lang="en-US" sz="204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36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12"/>
              </a:spcAft>
              <a:defRPr lang="en-US" sz="1224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24"/>
            </a:lvl4pPr>
            <a:lvl5pPr>
              <a:defRPr sz="1224"/>
            </a:lvl5pPr>
          </a:lstStyle>
          <a:p>
            <a:pPr marL="0" marR="0" lvl="0" indent="0" algn="l" defTabSz="951121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/>
              <a:t>Optional category [Level 1]</a:t>
            </a:r>
          </a:p>
          <a:p>
            <a:pPr marL="0" marR="0" lvl="1" indent="0" algn="l" defTabSz="9511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Announcement [Level 2]</a:t>
            </a:r>
          </a:p>
          <a:p>
            <a:pPr marL="0" marR="0" lvl="2" indent="0" algn="l" defTabSz="9511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Optional description or information [Level 3]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B053A1-2A91-40C5-BD82-0F365310F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67" y="1165755"/>
            <a:ext cx="3575488" cy="544019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Available soon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A3B0237-AB47-4824-A603-A9225401C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30492" y="1165755"/>
            <a:ext cx="3575488" cy="544019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Later this year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000F6D-6C3C-414D-ADF4-BDC1A6BCD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4620" y="1709773"/>
            <a:ext cx="3575487" cy="4973884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51121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 lang="en-US" sz="204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36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12"/>
              </a:spcAft>
              <a:defRPr lang="en-US" sz="1224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24"/>
            </a:lvl4pPr>
            <a:lvl5pPr>
              <a:defRPr sz="1224"/>
            </a:lvl5pPr>
          </a:lstStyle>
          <a:p>
            <a:pPr marL="0" marR="0" lvl="0" indent="0" algn="l" defTabSz="951121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/>
              <a:t>Optional category [Level 1]</a:t>
            </a:r>
          </a:p>
          <a:p>
            <a:pPr marL="0" marR="0" lvl="1" indent="0" algn="l" defTabSz="9511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Announcement [Level 2]</a:t>
            </a:r>
          </a:p>
          <a:p>
            <a:pPr marL="0" marR="0" lvl="2" indent="0" algn="l" defTabSz="9511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Optional description or information [Level 3]</a:t>
            </a:r>
          </a:p>
          <a:p>
            <a:pPr lvl="1"/>
            <a:r>
              <a:rPr lang="en-US"/>
              <a:t>Announcement [Level 2]</a:t>
            </a:r>
          </a:p>
          <a:p>
            <a:pPr lvl="2"/>
            <a:r>
              <a:rPr lang="en-US"/>
              <a:t>Optional description or information [Level 3]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F7F621-4F17-4FC8-ABCE-6E43A36AC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94620" y="1165755"/>
            <a:ext cx="3575488" cy="544019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344338592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74640" y="6220609"/>
            <a:ext cx="4572000" cy="48655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6494" tIns="186494" rIns="186494" bIns="186494" numCol="1" anchor="t" anchorCtr="0" compatLnSpc="1">
            <a:prstTxWarp prst="textNoShape">
              <a:avLst/>
            </a:prstTxWarp>
            <a:spAutoFit/>
          </a:bodyPr>
          <a:lstStyle/>
          <a:p>
            <a:pPr defTabSz="950660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BDDD9AA-B6B0-4803-872D-B1B80D26344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74640" y="6220609"/>
            <a:ext cx="4572000" cy="48655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6494" tIns="186494" rIns="186494" bIns="186494" numCol="1" anchor="t" anchorCtr="0" compatLnSpc="1">
            <a:prstTxWarp prst="textNoShape">
              <a:avLst/>
            </a:prstTxWarp>
            <a:spAutoFit/>
          </a:bodyPr>
          <a:lstStyle/>
          <a:p>
            <a:pPr defTabSz="950660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26BE74-29FC-4E62-B174-F72E3EA72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26" y="188080"/>
            <a:ext cx="1972029" cy="883731"/>
          </a:xfrm>
          <a:prstGeom prst="rect">
            <a:avLst/>
          </a:prstGeom>
        </p:spPr>
      </p:pic>
      <p:pic>
        <p:nvPicPr>
          <p:cNvPr id="5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AA69B594-1DCC-45F9-AF36-F08A2D3A5B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020" y="5945151"/>
            <a:ext cx="2273543" cy="73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8561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27038" y="1212852"/>
            <a:ext cx="11582400" cy="2134545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6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296236" indent="0">
              <a:buClr>
                <a:schemeClr val="tx1"/>
              </a:buClr>
              <a:buSzPct val="90000"/>
              <a:buFont typeface="Arial" pitchFamily="34" charset="0"/>
              <a:buNone/>
              <a:defRPr sz="326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582761" indent="0">
              <a:buClr>
                <a:schemeClr val="tx1"/>
              </a:buClr>
              <a:buSzPct val="90000"/>
              <a:buFont typeface="Arial" pitchFamily="34" charset="0"/>
              <a:buNone/>
              <a:defRPr sz="285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78998" indent="0">
              <a:buClr>
                <a:schemeClr val="tx1"/>
              </a:buClr>
              <a:buSzPct val="90000"/>
              <a:buFont typeface="Arial" pitchFamily="34" charset="0"/>
              <a:buNone/>
              <a:defRPr sz="244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112102" indent="0">
              <a:buClr>
                <a:schemeClr val="tx1"/>
              </a:buClr>
              <a:buSzPct val="90000"/>
              <a:buFont typeface="Arial" pitchFamily="34" charset="0"/>
              <a:buNone/>
              <a:defRPr sz="20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81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DA Slide - Do Not Alter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68" y="2486824"/>
            <a:ext cx="2999505" cy="299908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245" y="2486824"/>
            <a:ext cx="2999505" cy="299908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07" y="2486824"/>
            <a:ext cx="2999505" cy="29990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0" y="2486824"/>
            <a:ext cx="2999505" cy="2999080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7684" y="246776"/>
            <a:ext cx="12102532" cy="1835319"/>
          </a:xfrm>
          <a:prstGeom prst="rect">
            <a:avLst/>
          </a:prstGeom>
        </p:spPr>
        <p:txBody>
          <a:bodyPr lIns="253609" tIns="63403" rIns="253609" bIns="253609"/>
          <a:lstStyle>
            <a:lvl1pPr marL="0" indent="0">
              <a:spcBef>
                <a:spcPts val="1000"/>
              </a:spcBef>
              <a:buNone/>
              <a:defRPr sz="1800" baseline="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>
              <a:defRPr/>
            </a:pPr>
            <a:r>
              <a:rPr lang="en-US" sz="6102" i="0">
                <a:solidFill>
                  <a:schemeClr val="bg1"/>
                </a:solidFill>
                <a:latin typeface="Segoe UI Light"/>
                <a:cs typeface="Segoe UI Light"/>
              </a:rPr>
              <a:t>Microsoft Confidential</a:t>
            </a:r>
          </a:p>
          <a:p>
            <a:pPr lvl="0">
              <a:spcBef>
                <a:spcPts val="0"/>
              </a:spcBef>
              <a:defRPr/>
            </a:pPr>
            <a:r>
              <a:rPr lang="en-US" sz="4160" i="1">
                <a:solidFill>
                  <a:schemeClr val="bg1"/>
                </a:solidFill>
                <a:latin typeface="Segoe UI Light"/>
                <a:cs typeface="Segoe UI Light"/>
              </a:rPr>
              <a:t>All content is NDA unless otherwise stated.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3649" y="6506840"/>
            <a:ext cx="1423645" cy="1742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110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A9524-7E03-49F3-B3F0-0B5EFC23BD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68" y="2486824"/>
            <a:ext cx="2999505" cy="2999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D61AB-7FDB-4188-878F-A38A5C088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245" y="2486824"/>
            <a:ext cx="2999505" cy="2999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22C919-265D-4079-8E2A-EFE703B153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07" y="2486824"/>
            <a:ext cx="2999505" cy="2999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07826-6852-4BE3-990E-01041A8BE8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30" y="2486824"/>
            <a:ext cx="2999505" cy="299908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2E73A8-E37F-4465-B77A-63683283F6F1}"/>
              </a:ext>
            </a:extLst>
          </p:cNvPr>
          <p:cNvSpPr txBox="1">
            <a:spLocks/>
          </p:cNvSpPr>
          <p:nvPr userDrawn="1"/>
        </p:nvSpPr>
        <p:spPr>
          <a:xfrm>
            <a:off x="27684" y="246776"/>
            <a:ext cx="12102532" cy="1835319"/>
          </a:xfrm>
          <a:prstGeom prst="rect">
            <a:avLst/>
          </a:prstGeom>
        </p:spPr>
        <p:txBody>
          <a:bodyPr lIns="253609" tIns="63403" rIns="253609" bIns="253609"/>
          <a:lstStyle>
            <a:lvl1pPr marL="0" indent="0">
              <a:spcBef>
                <a:spcPts val="1000"/>
              </a:spcBef>
              <a:buNone/>
              <a:defRPr sz="1800" baseline="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>
              <a:defRPr/>
            </a:pPr>
            <a:r>
              <a:rPr lang="en-US" sz="6102" i="0">
                <a:solidFill>
                  <a:schemeClr val="bg1"/>
                </a:solidFill>
                <a:latin typeface="Segoe UI Light"/>
                <a:cs typeface="Segoe UI Light"/>
              </a:rPr>
              <a:t>Microsoft Confidential</a:t>
            </a:r>
          </a:p>
          <a:p>
            <a:pPr lvl="0">
              <a:spcBef>
                <a:spcPts val="0"/>
              </a:spcBef>
              <a:defRPr/>
            </a:pPr>
            <a:r>
              <a:rPr lang="en-US" sz="4160" i="1">
                <a:solidFill>
                  <a:schemeClr val="bg1"/>
                </a:solidFill>
                <a:latin typeface="Segoe UI Light"/>
                <a:cs typeface="Segoe UI Light"/>
              </a:rPr>
              <a:t>All content is NDA unless otherwise stated.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95BDF-3890-4710-B440-1A01899FF4BB}"/>
              </a:ext>
            </a:extLst>
          </p:cNvPr>
          <p:cNvSpPr txBox="1"/>
          <p:nvPr userDrawn="1"/>
        </p:nvSpPr>
        <p:spPr>
          <a:xfrm>
            <a:off x="303649" y="6506840"/>
            <a:ext cx="1423645" cy="1742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110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6843418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17841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&lt;Presentation title or event name&gt;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81" r:id="rId11"/>
    <p:sldLayoutId id="2147484584" r:id="rId12"/>
    <p:sldLayoutId id="2147484585" r:id="rId13"/>
    <p:sldLayoutId id="2147484589" r:id="rId14"/>
    <p:sldLayoutId id="2147484590" r:id="rId15"/>
    <p:sldLayoutId id="2147484582" r:id="rId16"/>
    <p:sldLayoutId id="2147484586" r:id="rId17"/>
    <p:sldLayoutId id="2147484583" r:id="rId18"/>
    <p:sldLayoutId id="2147484594" r:id="rId19"/>
    <p:sldLayoutId id="2147484598" r:id="rId20"/>
    <p:sldLayoutId id="2147484535" r:id="rId21"/>
    <p:sldLayoutId id="2147484595" r:id="rId22"/>
    <p:sldLayoutId id="2147484596" r:id="rId23"/>
    <p:sldLayoutId id="2147484597" r:id="rId24"/>
    <p:sldLayoutId id="2147484251" r:id="rId25"/>
    <p:sldLayoutId id="2147484536" r:id="rId26"/>
    <p:sldLayoutId id="2147484548" r:id="rId27"/>
    <p:sldLayoutId id="2147484593" r:id="rId28"/>
    <p:sldLayoutId id="2147484264" r:id="rId29"/>
    <p:sldLayoutId id="2147484588" r:id="rId30"/>
    <p:sldLayoutId id="2147484299" r:id="rId31"/>
    <p:sldLayoutId id="2147484591" r:id="rId32"/>
    <p:sldLayoutId id="2147484592" r:id="rId33"/>
    <p:sldLayoutId id="2147484549" r:id="rId34"/>
    <p:sldLayoutId id="2147484550" r:id="rId35"/>
    <p:sldLayoutId id="2147484551" r:id="rId36"/>
    <p:sldLayoutId id="2147484564" r:id="rId37"/>
    <p:sldLayoutId id="2147484599" r:id="rId38"/>
    <p:sldLayoutId id="2147484600" r:id="rId39"/>
    <p:sldLayoutId id="2147484601" r:id="rId40"/>
    <p:sldLayoutId id="2147484633" r:id="rId41"/>
    <p:sldLayoutId id="2147484634" r:id="rId42"/>
    <p:sldLayoutId id="2147484635" r:id="rId4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6368" y="466303"/>
            <a:ext cx="11503741" cy="4520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6369" y="1165753"/>
            <a:ext cx="11503741" cy="156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656" lvl="0" indent="-349656"/>
            <a:r>
              <a:rPr lang="en-US"/>
              <a:t>Click to edit Master text styles</a:t>
            </a:r>
          </a:p>
          <a:p>
            <a:pPr marL="349656" lvl="1" indent="-349656"/>
            <a:r>
              <a:rPr lang="en-US"/>
              <a:t>Second level</a:t>
            </a:r>
          </a:p>
          <a:p>
            <a:pPr marL="349656" lvl="2" indent="-349656"/>
            <a:r>
              <a:rPr lang="en-US"/>
              <a:t>Third level</a:t>
            </a:r>
          </a:p>
          <a:p>
            <a:pPr marL="349656" lvl="3" indent="-349656"/>
            <a:r>
              <a:rPr lang="en-US"/>
              <a:t>Fourth level</a:t>
            </a:r>
          </a:p>
          <a:p>
            <a:pPr marL="349656" lvl="4" indent="-349656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9624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3" r:id="rId1"/>
    <p:sldLayoutId id="2147484604" r:id="rId2"/>
    <p:sldLayoutId id="2147484605" r:id="rId3"/>
    <p:sldLayoutId id="2147484606" r:id="rId4"/>
    <p:sldLayoutId id="2147484607" r:id="rId5"/>
    <p:sldLayoutId id="2147484608" r:id="rId6"/>
    <p:sldLayoutId id="2147484609" r:id="rId7"/>
    <p:sldLayoutId id="2147484610" r:id="rId8"/>
    <p:sldLayoutId id="2147484611" r:id="rId9"/>
    <p:sldLayoutId id="2147484612" r:id="rId10"/>
    <p:sldLayoutId id="2147484613" r:id="rId11"/>
    <p:sldLayoutId id="2147484614" r:id="rId12"/>
    <p:sldLayoutId id="2147484615" r:id="rId13"/>
    <p:sldLayoutId id="2147484616" r:id="rId14"/>
    <p:sldLayoutId id="2147484617" r:id="rId15"/>
    <p:sldLayoutId id="2147484618" r:id="rId16"/>
    <p:sldLayoutId id="2147484619" r:id="rId17"/>
    <p:sldLayoutId id="2147484620" r:id="rId18"/>
    <p:sldLayoutId id="2147484621" r:id="rId19"/>
    <p:sldLayoutId id="2147484622" r:id="rId20"/>
    <p:sldLayoutId id="2147484623" r:id="rId21"/>
    <p:sldLayoutId id="2147484624" r:id="rId22"/>
    <p:sldLayoutId id="2147484625" r:id="rId23"/>
    <p:sldLayoutId id="2147484626" r:id="rId24"/>
    <p:sldLayoutId id="2147484627" r:id="rId25"/>
    <p:sldLayoutId id="2147484628" r:id="rId26"/>
    <p:sldLayoutId id="2147484629" r:id="rId27"/>
    <p:sldLayoutId id="2147484630" r:id="rId28"/>
    <p:sldLayoutId id="2147484631" r:id="rId29"/>
    <p:sldLayoutId id="2147484632" r:id="rId30"/>
  </p:sldLayoutIdLst>
  <p:transition>
    <p:fade/>
  </p:transition>
  <p:txStyles>
    <p:titleStyle>
      <a:lvl1pPr algn="l" defTabSz="951121" rtl="0" eaLnBrk="1" latinLnBrk="0" hangingPunct="1">
        <a:lnSpc>
          <a:spcPct val="90000"/>
        </a:lnSpc>
        <a:spcBef>
          <a:spcPct val="0"/>
        </a:spcBef>
        <a:buNone/>
        <a:defRPr lang="en-US" sz="3264" b="0" kern="1200" cap="none" spc="-104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51121" rtl="0" eaLnBrk="1" fontAlgn="auto" latinLnBrk="0" hangingPunct="1">
        <a:lnSpc>
          <a:spcPct val="90000"/>
        </a:lnSpc>
        <a:spcBef>
          <a:spcPts val="1224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652" kern="1200" spc="0" baseline="0">
          <a:gradFill>
            <a:gsLst>
              <a:gs pos="1250">
                <a:schemeClr val="tx1"/>
              </a:gs>
              <a:gs pos="99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0" marR="0" indent="0" algn="l" defTabSz="951121" rtl="0" eaLnBrk="1" fontAlgn="auto" latinLnBrk="0" hangingPunct="1">
        <a:lnSpc>
          <a:spcPct val="90000"/>
        </a:lnSpc>
        <a:spcBef>
          <a:spcPts val="306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04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233104" marR="0" indent="0" algn="l" defTabSz="951121" rtl="0" eaLnBrk="1" fontAlgn="auto" latinLnBrk="0" hangingPunct="1">
        <a:lnSpc>
          <a:spcPct val="90000"/>
        </a:lnSpc>
        <a:spcBef>
          <a:spcPts val="306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04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466209" marR="0" indent="0" algn="l" defTabSz="951121" rtl="0" eaLnBrk="1" fontAlgn="auto" latinLnBrk="0" hangingPunct="1">
        <a:lnSpc>
          <a:spcPct val="90000"/>
        </a:lnSpc>
        <a:spcBef>
          <a:spcPts val="306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1632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699313" marR="0" indent="0" algn="l" defTabSz="951121" rtl="0" eaLnBrk="1" fontAlgn="auto" latinLnBrk="0" hangingPunct="1">
        <a:lnSpc>
          <a:spcPct val="90000"/>
        </a:lnSpc>
        <a:spcBef>
          <a:spcPts val="306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1632" kern="1200" spc="0" baseline="0" dirty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5581" indent="-237781" algn="l" defTabSz="951121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144" indent="-237781" algn="l" defTabSz="951121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6704" indent="-237781" algn="l" defTabSz="951121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2266" indent="-237781" algn="l" defTabSz="951121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561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121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681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242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7803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363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8923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4484" algn="l" defTabSz="951121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5ACBF0"/>
          </p15:clr>
        </p15:guide>
        <p15:guide id="2" pos="96">
          <p15:clr>
            <a:srgbClr val="5ACBF0"/>
          </p15:clr>
        </p15:guide>
        <p15:guide id="3" pos="672">
          <p15:clr>
            <a:srgbClr val="5ACBF0"/>
          </p15:clr>
        </p15:guide>
        <p15:guide id="4" pos="1248">
          <p15:clr>
            <a:srgbClr val="5ACBF0"/>
          </p15:clr>
        </p15:guide>
        <p15:guide id="5" pos="1824">
          <p15:clr>
            <a:srgbClr val="5ACBF0"/>
          </p15:clr>
        </p15:guide>
        <p15:guide id="6" pos="2400">
          <p15:clr>
            <a:srgbClr val="5ACBF0"/>
          </p15:clr>
        </p15:guide>
        <p15:guide id="7" pos="2976">
          <p15:clr>
            <a:srgbClr val="5ACBF0"/>
          </p15:clr>
        </p15:guide>
        <p15:guide id="8" pos="3552">
          <p15:clr>
            <a:srgbClr val="5ACBF0"/>
          </p15:clr>
        </p15:guide>
        <p15:guide id="9" pos="4122">
          <p15:clr>
            <a:srgbClr val="5ACBF0"/>
          </p15:clr>
        </p15:guide>
        <p15:guide id="10" pos="4704">
          <p15:clr>
            <a:srgbClr val="5ACBF0"/>
          </p15:clr>
        </p15:guide>
        <p15:guide id="11" pos="5280">
          <p15:clr>
            <a:srgbClr val="5ACBF0"/>
          </p15:clr>
        </p15:guide>
        <p15:guide id="12" pos="5856">
          <p15:clr>
            <a:srgbClr val="5ACBF0"/>
          </p15:clr>
        </p15:guide>
        <p15:guide id="13" pos="6432">
          <p15:clr>
            <a:srgbClr val="5ACBF0"/>
          </p15:clr>
        </p15:guide>
        <p15:guide id="14" pos="7008">
          <p15:clr>
            <a:srgbClr val="5ACBF0"/>
          </p15:clr>
        </p15:guide>
        <p15:guide id="15" pos="7584">
          <p15:clr>
            <a:srgbClr val="5ACBF0"/>
          </p15:clr>
        </p15:guide>
        <p15:guide id="16" pos="192">
          <p15:clr>
            <a:srgbClr val="C35EA4"/>
          </p15:clr>
        </p15:guide>
        <p15:guide id="17" pos="7488">
          <p15:clr>
            <a:srgbClr val="C35EA4"/>
          </p15:clr>
        </p15:guide>
        <p15:guide id="18" orient="horz" pos="720">
          <p15:clr>
            <a:srgbClr val="5ACBF0"/>
          </p15:clr>
        </p15:guide>
        <p15:guide id="19" orient="horz" pos="1296">
          <p15:clr>
            <a:srgbClr val="5ACBF0"/>
          </p15:clr>
        </p15:guide>
        <p15:guide id="20" orient="horz" pos="1872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24">
          <p15:clr>
            <a:srgbClr val="5ACBF0"/>
          </p15:clr>
        </p15:guide>
        <p15:guide id="23" orient="horz" pos="3600">
          <p15:clr>
            <a:srgbClr val="5ACBF0"/>
          </p15:clr>
        </p15:guide>
        <p15:guide id="24" orient="horz" pos="4176">
          <p15:clr>
            <a:srgbClr val="5ACBF0"/>
          </p15:clr>
        </p15:guide>
        <p15:guide id="25" orient="horz" pos="288">
          <p15:clr>
            <a:srgbClr val="C35EA4"/>
          </p15:clr>
        </p15:guide>
        <p15:guide id="26" orient="horz" pos="4128">
          <p15:clr>
            <a:srgbClr val="C35EA4"/>
          </p15:clr>
        </p15:guide>
        <p15:guide id="27" pos="288">
          <p15:clr>
            <a:srgbClr val="547EBF"/>
          </p15:clr>
        </p15:guide>
        <p15:guide id="28" pos="739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s.live.net/v7.2/OneDrive.j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github.com/OneDrive/onedrive-community-samples/tree/master/samples/spfx-file-picker" TargetMode="External"/><Relationship Id="rId4" Type="http://schemas.openxmlformats.org/officeDocument/2006/relationships/hyperlink" Target="https://docs.microsoft.com/en-us/onedrive/developer/controls/file-pickers/js-v72/open-file?view=odsp-graph-onlin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onedrive/developer/controls/file-pickers/js-v72/save-file?view=odsp-graph-online" TargetMode="External"/><Relationship Id="rId2" Type="http://schemas.openxmlformats.org/officeDocument/2006/relationships/hyperlink" Target="https://js.live.net/v7.2/OneDrive.js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graph/docs/api-reference/v1.0/resources/drive" TargetMode="External"/><Relationship Id="rId2" Type="http://schemas.openxmlformats.org/officeDocument/2006/relationships/hyperlink" Target="https://developer.microsoft.com/en-us/graph/docs/api-reference/v1.0/resources/site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eveloper.microsoft.com/graph/docs/api-reference/v1.0/resources/driveite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api/driveitem-preview?view=graph-rest-1.0" TargetMode="External"/><Relationship Id="rId2" Type="http://schemas.openxmlformats.org/officeDocument/2006/relationships/hyperlink" Target="https://support.microsoft.com/en-us/office/file-types-supported-for-previewing-files-in-onedrive-sharepoint-and-teams-e054cd0f-8ef2-4ccb-937e-26e37419c5e4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api/driveitem-list-thumbnails?view=graph-rest-1.0&amp;tabs=http" TargetMode="External"/><Relationship Id="rId2" Type="http://schemas.openxmlformats.org/officeDocument/2006/relationships/hyperlink" Target="https://support.microsoft.com/en-us/office/file-types-supported-for-previewing-files-in-onedrive-sharepoint-and-teams-e054cd0f-8ef2-4ccb-937e-26e37419c5e4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graph/delta-query-overview" TargetMode="External"/><Relationship Id="rId2" Type="http://schemas.openxmlformats.org/officeDocument/2006/relationships/hyperlink" Target="https://docs.microsoft.com/en-us/graph/api/resources/webhooks?view=graph-rest-1.0" TargetMode="Externa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eltadoc" TargetMode="External"/><Relationship Id="rId2" Type="http://schemas.openxmlformats.org/officeDocument/2006/relationships/hyperlink" Target="https://aka.ms/scanguidance" TargetMode="Externa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s.microsoft.com/en-us/onedrive/developer/file-handlers/?view=odsp-graph-online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search/connectors-gallery" TargetMode="External"/><Relationship Id="rId2" Type="http://schemas.openxmlformats.org/officeDocument/2006/relationships/hyperlink" Target="https://docs.microsoft.com/en-us/microsoftsearch/connectors-overview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3.png"/><Relationship Id="rId4" Type="http://schemas.openxmlformats.org/officeDocument/2006/relationships/hyperlink" Target="https://github.com/microsoftgraph/msgraph-search-connector-sampl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4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declarative-customization/column-formatting" TargetMode="External"/><Relationship Id="rId2" Type="http://schemas.openxmlformats.org/officeDocument/2006/relationships/slide" Target="slide4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github.com/pnp/sp-dev-list-formatt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-dev-list-formatting" TargetMode="External"/><Relationship Id="rId2" Type="http://schemas.openxmlformats.org/officeDocument/2006/relationships/hyperlink" Target="https://docs.microsoft.com/en-us/sharepoint/dev/declarative-customization/view-formatting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ocs.microsoft.com/en-us/sharepoint/dev/declarative-customization/list-form-conditional-show-hide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canvas-apps/sharepoint-scenario-intro" TargetMode="External"/><Relationship Id="rId2" Type="http://schemas.openxmlformats.org/officeDocument/2006/relationships/hyperlink" Target="https://resources.techcommunity.microsoft.com/microsoft-lists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40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s://resources.techcommunity.microsoft.com/microsoft-lists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onnectors/sharepointonline/" TargetMode="External"/><Relationship Id="rId2" Type="http://schemas.openxmlformats.org/officeDocument/2006/relationships/hyperlink" Target="https://resources.techcommunity.microsoft.com/microsoft-lists/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4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docs/api-reference/v1.0/resources/list" TargetMode="External"/><Relationship Id="rId2" Type="http://schemas.openxmlformats.org/officeDocument/2006/relationships/hyperlink" Target="https://developer.microsoft.com/en-us/graph/docs/api-reference/v1.0/resources/site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eveloper.microsoft.com/en-us/graph/docs/api-reference/v1.0/resources/listitem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sharepoint-spfx-web-parts/" TargetMode="External"/><Relationship Id="rId2" Type="http://schemas.openxmlformats.org/officeDocument/2006/relationships/hyperlink" Target="https://aka.ms/spfx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8.png"/><Relationship Id="rId4" Type="http://schemas.openxmlformats.org/officeDocument/2006/relationships/hyperlink" Target="https://github.com/pnp/sp-dev-fx-webpar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sharepoint-spfx-extensions/" TargetMode="External"/><Relationship Id="rId2" Type="http://schemas.openxmlformats.org/officeDocument/2006/relationships/hyperlink" Target="https://aka.ms/spfx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1.png"/><Relationship Id="rId4" Type="http://schemas.openxmlformats.org/officeDocument/2006/relationships/hyperlink" Target="https://github.com/pnp/sp-dev-fx-extension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sharepoint-spfx-extensions/" TargetMode="External"/><Relationship Id="rId2" Type="http://schemas.openxmlformats.org/officeDocument/2006/relationships/hyperlink" Target="https://aka.ms/spfx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2.png"/><Relationship Id="rId4" Type="http://schemas.openxmlformats.org/officeDocument/2006/relationships/hyperlink" Target="https://github.com/pnp/sp-dev-fx-extension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sharepoint-spfx-extensions/" TargetMode="External"/><Relationship Id="rId2" Type="http://schemas.openxmlformats.org/officeDocument/2006/relationships/hyperlink" Target="https://aka.ms/spfx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3.gif"/><Relationship Id="rId4" Type="http://schemas.openxmlformats.org/officeDocument/2006/relationships/hyperlink" Target="https://github.com/pnp/sp-dev-fx-extension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-search.github.io/pnp-modern-search/" TargetMode="External"/><Relationship Id="rId2" Type="http://schemas.openxmlformats.org/officeDocument/2006/relationships/hyperlink" Target="https://aka.ms/spfx" TargetMode="Externa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4.gif"/><Relationship Id="rId4" Type="http://schemas.openxmlformats.org/officeDocument/2006/relationships/hyperlink" Target="https://microsoft-search.github.io/pnp-modern-search/search-query-enhancer/getting-started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png"/><Relationship Id="rId11" Type="http://schemas.openxmlformats.org/officeDocument/2006/relationships/image" Target="../media/image104.svg"/><Relationship Id="rId5" Type="http://schemas.openxmlformats.org/officeDocument/2006/relationships/image" Target="../media/image98.sv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ource.microsoft.com/" TargetMode="External"/><Relationship Id="rId2" Type="http://schemas.openxmlformats.org/officeDocument/2006/relationships/hyperlink" Target="https://docs.microsoft.com/en-us/azure/marketplace/marketplace-publishers-guide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docs.microsoft.com/en-us/sharepoint/dev/declarative-customization/site-design-overview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7E79D-332B-46A9-950A-383A9EDF2C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Integrate and extend with your application experience</a:t>
            </a:r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5439A-48C9-45E1-A336-DA53A534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apps for Microsoft SharePoint and OneDrive</a:t>
            </a:r>
            <a:endParaRPr lang="LID4096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9984D62-4471-4A42-8CD4-8A716E187AE9}"/>
              </a:ext>
            </a:extLst>
          </p:cNvPr>
          <p:cNvSpPr txBox="1">
            <a:spLocks/>
          </p:cNvSpPr>
          <p:nvPr/>
        </p:nvSpPr>
        <p:spPr>
          <a:xfrm>
            <a:off x="11672514" y="6681832"/>
            <a:ext cx="1301062" cy="258262"/>
          </a:xfrm>
          <a:prstGeom prst="rect">
            <a:avLst/>
          </a:prstGeom>
          <a:noFill/>
        </p:spPr>
        <p:txBody>
          <a:bodyPr vert="horz" wrap="square" lIns="0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lang="en-US" sz="2040" b="0" i="0" u="none" strike="noStrike" kern="1200" cap="none" spc="0" normalizeH="0" baseline="0" dirty="0">
                <a:ln>
                  <a:noFill/>
                </a:ln>
                <a:solidFill>
                  <a:srgbClr val="FFFFFF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Version 1.0</a:t>
            </a:r>
          </a:p>
        </p:txBody>
      </p:sp>
    </p:spTree>
    <p:extLst>
      <p:ext uri="{BB962C8B-B14F-4D97-AF65-F5344CB8AC3E}">
        <p14:creationId xmlns:p14="http://schemas.microsoft.com/office/powerpoint/2010/main" val="64214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95433-119D-47C4-84E6-717345A62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306" y="809715"/>
            <a:ext cx="5671726" cy="5172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4850C-FA43-4690-B484-E618AC58F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Selecting files</a:t>
            </a:r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ED614-3FDC-4204-98FE-3C8A931216A7}"/>
              </a:ext>
            </a:extLst>
          </p:cNvPr>
          <p:cNvSpPr txBox="1"/>
          <p:nvPr/>
        </p:nvSpPr>
        <p:spPr>
          <a:xfrm>
            <a:off x="262648" y="1347280"/>
            <a:ext cx="5710136" cy="48659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Control allowing file browsing and picking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File Open mode: allows for file downloads via direct download link, file id’s (for API access) or read-only sharing link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Implementation: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library: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https://js.live.net/v7.2/OneDrive.js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Resources: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Documentation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Core sample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SPFX sample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Arrow: Bent-Up 6">
            <a:extLst>
              <a:ext uri="{FF2B5EF4-FFF2-40B4-BE49-F238E27FC236}">
                <a16:creationId xmlns:a16="http://schemas.microsoft.com/office/drawing/2014/main" id="{9E4CA336-5C65-4E5E-BD74-E9BB83C0ABE0}"/>
              </a:ext>
            </a:extLst>
          </p:cNvPr>
          <p:cNvSpPr/>
          <p:nvPr/>
        </p:nvSpPr>
        <p:spPr bwMode="auto">
          <a:xfrm rot="5400000">
            <a:off x="6736404" y="1809513"/>
            <a:ext cx="466928" cy="554308"/>
          </a:xfrm>
          <a:prstGeom prst="bent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LID4096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D5EF2E-5C8B-482C-97DE-AB7DC4714618}"/>
              </a:ext>
            </a:extLst>
          </p:cNvPr>
          <p:cNvSpPr/>
          <p:nvPr/>
        </p:nvSpPr>
        <p:spPr bwMode="auto">
          <a:xfrm>
            <a:off x="417395" y="6282305"/>
            <a:ext cx="5501309" cy="525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 new picker experience is in progress</a:t>
            </a:r>
            <a:endParaRPr lang="LID4096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0505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4850C-FA43-4690-B484-E618AC58F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Uploading files</a:t>
            </a:r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ED614-3FDC-4204-98FE-3C8A931216A7}"/>
              </a:ext>
            </a:extLst>
          </p:cNvPr>
          <p:cNvSpPr txBox="1"/>
          <p:nvPr/>
        </p:nvSpPr>
        <p:spPr>
          <a:xfrm>
            <a:off x="262648" y="1347280"/>
            <a:ext cx="5710136" cy="486594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Control allowing file browsing and uploading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File Save mode: file upload via direct upload or upload location id’s (for API access)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Implementation: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JavaScript library: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https://js.live.net/v7.2/OneDrive.js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Resources: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Documentation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Core sample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8EDDB-7058-4C44-AE51-3A052C669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797" y="1619824"/>
            <a:ext cx="5668965" cy="3692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Arrow: Bent-Up 7">
            <a:extLst>
              <a:ext uri="{FF2B5EF4-FFF2-40B4-BE49-F238E27FC236}">
                <a16:creationId xmlns:a16="http://schemas.microsoft.com/office/drawing/2014/main" id="{F3163F8F-63B0-4A71-87B5-4D40AFA9A45D}"/>
              </a:ext>
            </a:extLst>
          </p:cNvPr>
          <p:cNvSpPr/>
          <p:nvPr/>
        </p:nvSpPr>
        <p:spPr bwMode="auto">
          <a:xfrm rot="5400000">
            <a:off x="7397885" y="3331892"/>
            <a:ext cx="466928" cy="554308"/>
          </a:xfrm>
          <a:prstGeom prst="bentUp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LID4096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EF9FC4-4A1A-4ED9-B8F3-9CFEF5252170}"/>
              </a:ext>
            </a:extLst>
          </p:cNvPr>
          <p:cNvSpPr/>
          <p:nvPr/>
        </p:nvSpPr>
        <p:spPr bwMode="auto">
          <a:xfrm>
            <a:off x="417395" y="6282305"/>
            <a:ext cx="5501309" cy="525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 new picker experience is </a:t>
            </a: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in progress</a:t>
            </a:r>
            <a:endParaRPr lang="LID4096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819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4850C-FA43-4690-B484-E618AC58F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Browsing files (soon)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ED614-3FDC-4204-98FE-3C8A931216A7}"/>
              </a:ext>
            </a:extLst>
          </p:cNvPr>
          <p:cNvSpPr txBox="1"/>
          <p:nvPr/>
        </p:nvSpPr>
        <p:spPr>
          <a:xfrm>
            <a:off x="262648" y="1347280"/>
            <a:ext cx="5710136" cy="17574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Embed a browsing control in your application that works similar as the browsing files in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Microsof’s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products like Office, SharePoint and Teams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0DEBC3-2D9B-4CF9-B45A-F58CBFAB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361" y="1733107"/>
            <a:ext cx="3015650" cy="2360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BA8BFE-2F24-4ADB-8A84-DBD48EDA6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969" y="3458548"/>
            <a:ext cx="2926864" cy="2201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3F7836-84D4-478C-B406-074E04C9BFC5}"/>
              </a:ext>
            </a:extLst>
          </p:cNvPr>
          <p:cNvSpPr/>
          <p:nvPr/>
        </p:nvSpPr>
        <p:spPr bwMode="auto">
          <a:xfrm>
            <a:off x="367061" y="3626909"/>
            <a:ext cx="5501309" cy="525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Coming </a:t>
            </a: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soon!</a:t>
            </a:r>
            <a:endParaRPr lang="LID4096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951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DDBB9-F46F-4379-81D3-5CD482E348DC}"/>
              </a:ext>
            </a:extLst>
          </p:cNvPr>
          <p:cNvGrpSpPr/>
          <p:nvPr/>
        </p:nvGrpSpPr>
        <p:grpSpPr>
          <a:xfrm>
            <a:off x="870270" y="1760706"/>
            <a:ext cx="3083670" cy="2942617"/>
            <a:chOff x="1079768" y="1668293"/>
            <a:chExt cx="3083670" cy="29426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805282-BFDA-4CBE-A218-7493580AD928}"/>
                </a:ext>
              </a:extLst>
            </p:cNvPr>
            <p:cNvSpPr/>
            <p:nvPr/>
          </p:nvSpPr>
          <p:spPr bwMode="auto">
            <a:xfrm>
              <a:off x="1079770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Open Folder">
              <a:extLst>
                <a:ext uri="{FF2B5EF4-FFF2-40B4-BE49-F238E27FC236}">
                  <a16:creationId xmlns:a16="http://schemas.microsoft.com/office/drawing/2014/main" id="{207E6D4A-FB5C-4ADF-9BA7-E9ACE302B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9622" y="1917957"/>
              <a:ext cx="1763960" cy="176396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FE3EA5-4A98-418D-BC7C-E0AAF07028DF}"/>
                </a:ext>
              </a:extLst>
            </p:cNvPr>
            <p:cNvSpPr txBox="1"/>
            <p:nvPr/>
          </p:nvSpPr>
          <p:spPr>
            <a:xfrm>
              <a:off x="1079768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Viewing, selecting and uploading files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E1ADC1-4FB9-4D01-8887-11712FA15076}"/>
              </a:ext>
            </a:extLst>
          </p:cNvPr>
          <p:cNvGrpSpPr/>
          <p:nvPr/>
        </p:nvGrpSpPr>
        <p:grpSpPr>
          <a:xfrm>
            <a:off x="4793732" y="1760705"/>
            <a:ext cx="3085700" cy="2942617"/>
            <a:chOff x="4863419" y="1668293"/>
            <a:chExt cx="3085700" cy="29426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5F636B-8BB7-43B4-97FE-0DC54A818298}"/>
                </a:ext>
              </a:extLst>
            </p:cNvPr>
            <p:cNvSpPr/>
            <p:nvPr/>
          </p:nvSpPr>
          <p:spPr bwMode="auto">
            <a:xfrm>
              <a:off x="4865451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070D75-CFB1-4493-86B9-C86406D614C0}"/>
                </a:ext>
              </a:extLst>
            </p:cNvPr>
            <p:cNvSpPr/>
            <p:nvPr/>
          </p:nvSpPr>
          <p:spPr bwMode="auto">
            <a:xfrm>
              <a:off x="5840792" y="2544413"/>
              <a:ext cx="680504" cy="61299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Freeform 122">
              <a:extLst>
                <a:ext uri="{FF2B5EF4-FFF2-40B4-BE49-F238E27FC236}">
                  <a16:creationId xmlns:a16="http://schemas.microsoft.com/office/drawing/2014/main" id="{E22459E4-02B5-4226-AD8F-FE2446E7C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27678" y="2069537"/>
              <a:ext cx="1511962" cy="1455734"/>
            </a:xfrm>
            <a:custGeom>
              <a:avLst/>
              <a:gdLst>
                <a:gd name="T0" fmla="*/ 57 w 215"/>
                <a:gd name="T1" fmla="*/ 80 h 222"/>
                <a:gd name="T2" fmla="*/ 64 w 215"/>
                <a:gd name="T3" fmla="*/ 118 h 222"/>
                <a:gd name="T4" fmla="*/ 33 w 215"/>
                <a:gd name="T5" fmla="*/ 139 h 222"/>
                <a:gd name="T6" fmla="*/ 2 w 215"/>
                <a:gd name="T7" fmla="*/ 118 h 222"/>
                <a:gd name="T8" fmla="*/ 9 w 215"/>
                <a:gd name="T9" fmla="*/ 80 h 222"/>
                <a:gd name="T10" fmla="*/ 33 w 215"/>
                <a:gd name="T11" fmla="*/ 125 h 222"/>
                <a:gd name="T12" fmla="*/ 52 w 215"/>
                <a:gd name="T13" fmla="*/ 112 h 222"/>
                <a:gd name="T14" fmla="*/ 48 w 215"/>
                <a:gd name="T15" fmla="*/ 90 h 222"/>
                <a:gd name="T16" fmla="*/ 25 w 215"/>
                <a:gd name="T17" fmla="*/ 85 h 222"/>
                <a:gd name="T18" fmla="*/ 13 w 215"/>
                <a:gd name="T19" fmla="*/ 104 h 222"/>
                <a:gd name="T20" fmla="*/ 25 w 215"/>
                <a:gd name="T21" fmla="*/ 124 h 222"/>
                <a:gd name="T22" fmla="*/ 203 w 215"/>
                <a:gd name="T23" fmla="*/ 141 h 222"/>
                <a:gd name="T24" fmla="*/ 215 w 215"/>
                <a:gd name="T25" fmla="*/ 174 h 222"/>
                <a:gd name="T26" fmla="*/ 187 w 215"/>
                <a:gd name="T27" fmla="*/ 218 h 222"/>
                <a:gd name="T28" fmla="*/ 135 w 215"/>
                <a:gd name="T29" fmla="*/ 208 h 222"/>
                <a:gd name="T30" fmla="*/ 122 w 215"/>
                <a:gd name="T31" fmla="*/ 164 h 222"/>
                <a:gd name="T32" fmla="*/ 84 w 215"/>
                <a:gd name="T33" fmla="*/ 124 h 222"/>
                <a:gd name="T34" fmla="*/ 98 w 215"/>
                <a:gd name="T35" fmla="*/ 60 h 222"/>
                <a:gd name="T36" fmla="*/ 145 w 215"/>
                <a:gd name="T37" fmla="*/ 42 h 222"/>
                <a:gd name="T38" fmla="*/ 151 w 215"/>
                <a:gd name="T39" fmla="*/ 22 h 222"/>
                <a:gd name="T40" fmla="*/ 182 w 215"/>
                <a:gd name="T41" fmla="*/ 0 h 222"/>
                <a:gd name="T42" fmla="*/ 213 w 215"/>
                <a:gd name="T43" fmla="*/ 22 h 222"/>
                <a:gd name="T44" fmla="*/ 209 w 215"/>
                <a:gd name="T45" fmla="*/ 56 h 222"/>
                <a:gd name="T46" fmla="*/ 199 w 215"/>
                <a:gd name="T47" fmla="*/ 85 h 222"/>
                <a:gd name="T48" fmla="*/ 195 w 215"/>
                <a:gd name="T49" fmla="*/ 134 h 222"/>
                <a:gd name="T50" fmla="*/ 172 w 215"/>
                <a:gd name="T51" fmla="*/ 51 h 222"/>
                <a:gd name="T52" fmla="*/ 182 w 215"/>
                <a:gd name="T53" fmla="*/ 56 h 222"/>
                <a:gd name="T54" fmla="*/ 200 w 215"/>
                <a:gd name="T55" fmla="*/ 43 h 222"/>
                <a:gd name="T56" fmla="*/ 196 w 215"/>
                <a:gd name="T57" fmla="*/ 20 h 222"/>
                <a:gd name="T58" fmla="*/ 174 w 215"/>
                <a:gd name="T59" fmla="*/ 16 h 222"/>
                <a:gd name="T60" fmla="*/ 161 w 215"/>
                <a:gd name="T61" fmla="*/ 35 h 222"/>
                <a:gd name="T62" fmla="*/ 103 w 215"/>
                <a:gd name="T63" fmla="*/ 133 h 222"/>
                <a:gd name="T64" fmla="*/ 144 w 215"/>
                <a:gd name="T65" fmla="*/ 132 h 222"/>
                <a:gd name="T66" fmla="*/ 187 w 215"/>
                <a:gd name="T67" fmla="*/ 116 h 222"/>
                <a:gd name="T68" fmla="*/ 173 w 215"/>
                <a:gd name="T69" fmla="*/ 68 h 222"/>
                <a:gd name="T70" fmla="*/ 157 w 215"/>
                <a:gd name="T71" fmla="*/ 59 h 222"/>
                <a:gd name="T72" fmla="*/ 123 w 215"/>
                <a:gd name="T73" fmla="*/ 60 h 222"/>
                <a:gd name="T74" fmla="*/ 94 w 215"/>
                <a:gd name="T75" fmla="*/ 104 h 222"/>
                <a:gd name="T76" fmla="*/ 192 w 215"/>
                <a:gd name="T77" fmla="*/ 198 h 222"/>
                <a:gd name="T78" fmla="*/ 199 w 215"/>
                <a:gd name="T79" fmla="*/ 160 h 222"/>
                <a:gd name="T80" fmla="*/ 167 w 215"/>
                <a:gd name="T81" fmla="*/ 139 h 222"/>
                <a:gd name="T82" fmla="*/ 137 w 215"/>
                <a:gd name="T83" fmla="*/ 161 h 222"/>
                <a:gd name="T84" fmla="*/ 144 w 215"/>
                <a:gd name="T85" fmla="*/ 19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5" h="222">
                  <a:moveTo>
                    <a:pt x="33" y="70"/>
                  </a:moveTo>
                  <a:cubicBezTo>
                    <a:pt x="38" y="70"/>
                    <a:pt x="42" y="71"/>
                    <a:pt x="46" y="72"/>
                  </a:cubicBezTo>
                  <a:cubicBezTo>
                    <a:pt x="50" y="74"/>
                    <a:pt x="54" y="77"/>
                    <a:pt x="57" y="80"/>
                  </a:cubicBezTo>
                  <a:cubicBezTo>
                    <a:pt x="60" y="83"/>
                    <a:pt x="63" y="87"/>
                    <a:pt x="64" y="91"/>
                  </a:cubicBezTo>
                  <a:cubicBezTo>
                    <a:pt x="66" y="95"/>
                    <a:pt x="67" y="100"/>
                    <a:pt x="67" y="104"/>
                  </a:cubicBezTo>
                  <a:cubicBezTo>
                    <a:pt x="67" y="109"/>
                    <a:pt x="66" y="114"/>
                    <a:pt x="64" y="118"/>
                  </a:cubicBezTo>
                  <a:cubicBezTo>
                    <a:pt x="63" y="122"/>
                    <a:pt x="60" y="126"/>
                    <a:pt x="57" y="129"/>
                  </a:cubicBezTo>
                  <a:cubicBezTo>
                    <a:pt x="54" y="132"/>
                    <a:pt x="50" y="135"/>
                    <a:pt x="46" y="136"/>
                  </a:cubicBezTo>
                  <a:cubicBezTo>
                    <a:pt x="42" y="138"/>
                    <a:pt x="38" y="139"/>
                    <a:pt x="33" y="139"/>
                  </a:cubicBezTo>
                  <a:cubicBezTo>
                    <a:pt x="29" y="139"/>
                    <a:pt x="24" y="138"/>
                    <a:pt x="20" y="136"/>
                  </a:cubicBezTo>
                  <a:cubicBezTo>
                    <a:pt x="16" y="135"/>
                    <a:pt x="13" y="132"/>
                    <a:pt x="9" y="129"/>
                  </a:cubicBezTo>
                  <a:cubicBezTo>
                    <a:pt x="6" y="126"/>
                    <a:pt x="4" y="122"/>
                    <a:pt x="2" y="118"/>
                  </a:cubicBezTo>
                  <a:cubicBezTo>
                    <a:pt x="0" y="114"/>
                    <a:pt x="0" y="109"/>
                    <a:pt x="0" y="104"/>
                  </a:cubicBezTo>
                  <a:cubicBezTo>
                    <a:pt x="0" y="100"/>
                    <a:pt x="0" y="95"/>
                    <a:pt x="2" y="91"/>
                  </a:cubicBezTo>
                  <a:cubicBezTo>
                    <a:pt x="4" y="87"/>
                    <a:pt x="6" y="83"/>
                    <a:pt x="9" y="80"/>
                  </a:cubicBezTo>
                  <a:cubicBezTo>
                    <a:pt x="13" y="77"/>
                    <a:pt x="16" y="74"/>
                    <a:pt x="20" y="72"/>
                  </a:cubicBezTo>
                  <a:cubicBezTo>
                    <a:pt x="24" y="71"/>
                    <a:pt x="29" y="70"/>
                    <a:pt x="33" y="70"/>
                  </a:cubicBezTo>
                  <a:close/>
                  <a:moveTo>
                    <a:pt x="33" y="125"/>
                  </a:moveTo>
                  <a:cubicBezTo>
                    <a:pt x="36" y="125"/>
                    <a:pt x="39" y="125"/>
                    <a:pt x="41" y="124"/>
                  </a:cubicBezTo>
                  <a:cubicBezTo>
                    <a:pt x="44" y="122"/>
                    <a:pt x="46" y="121"/>
                    <a:pt x="48" y="119"/>
                  </a:cubicBezTo>
                  <a:cubicBezTo>
                    <a:pt x="49" y="117"/>
                    <a:pt x="51" y="115"/>
                    <a:pt x="52" y="112"/>
                  </a:cubicBezTo>
                  <a:cubicBezTo>
                    <a:pt x="53" y="110"/>
                    <a:pt x="54" y="107"/>
                    <a:pt x="54" y="104"/>
                  </a:cubicBezTo>
                  <a:cubicBezTo>
                    <a:pt x="54" y="101"/>
                    <a:pt x="53" y="99"/>
                    <a:pt x="52" y="96"/>
                  </a:cubicBezTo>
                  <a:cubicBezTo>
                    <a:pt x="51" y="94"/>
                    <a:pt x="49" y="91"/>
                    <a:pt x="48" y="90"/>
                  </a:cubicBezTo>
                  <a:cubicBezTo>
                    <a:pt x="46" y="88"/>
                    <a:pt x="44" y="86"/>
                    <a:pt x="41" y="85"/>
                  </a:cubicBezTo>
                  <a:cubicBezTo>
                    <a:pt x="39" y="84"/>
                    <a:pt x="36" y="84"/>
                    <a:pt x="33" y="84"/>
                  </a:cubicBezTo>
                  <a:cubicBezTo>
                    <a:pt x="31" y="84"/>
                    <a:pt x="28" y="84"/>
                    <a:pt x="25" y="85"/>
                  </a:cubicBezTo>
                  <a:cubicBezTo>
                    <a:pt x="23" y="86"/>
                    <a:pt x="21" y="88"/>
                    <a:pt x="19" y="90"/>
                  </a:cubicBezTo>
                  <a:cubicBezTo>
                    <a:pt x="17" y="91"/>
                    <a:pt x="16" y="94"/>
                    <a:pt x="15" y="96"/>
                  </a:cubicBezTo>
                  <a:cubicBezTo>
                    <a:pt x="14" y="99"/>
                    <a:pt x="13" y="101"/>
                    <a:pt x="13" y="104"/>
                  </a:cubicBezTo>
                  <a:cubicBezTo>
                    <a:pt x="13" y="107"/>
                    <a:pt x="14" y="110"/>
                    <a:pt x="15" y="112"/>
                  </a:cubicBezTo>
                  <a:cubicBezTo>
                    <a:pt x="16" y="115"/>
                    <a:pt x="17" y="117"/>
                    <a:pt x="19" y="119"/>
                  </a:cubicBezTo>
                  <a:cubicBezTo>
                    <a:pt x="21" y="121"/>
                    <a:pt x="23" y="122"/>
                    <a:pt x="25" y="124"/>
                  </a:cubicBezTo>
                  <a:cubicBezTo>
                    <a:pt x="28" y="125"/>
                    <a:pt x="31" y="125"/>
                    <a:pt x="33" y="125"/>
                  </a:cubicBezTo>
                  <a:close/>
                  <a:moveTo>
                    <a:pt x="195" y="134"/>
                  </a:moveTo>
                  <a:cubicBezTo>
                    <a:pt x="198" y="136"/>
                    <a:pt x="201" y="138"/>
                    <a:pt x="203" y="141"/>
                  </a:cubicBezTo>
                  <a:cubicBezTo>
                    <a:pt x="206" y="144"/>
                    <a:pt x="208" y="147"/>
                    <a:pt x="210" y="151"/>
                  </a:cubicBezTo>
                  <a:cubicBezTo>
                    <a:pt x="212" y="154"/>
                    <a:pt x="213" y="158"/>
                    <a:pt x="214" y="162"/>
                  </a:cubicBezTo>
                  <a:cubicBezTo>
                    <a:pt x="215" y="166"/>
                    <a:pt x="215" y="170"/>
                    <a:pt x="215" y="174"/>
                  </a:cubicBezTo>
                  <a:cubicBezTo>
                    <a:pt x="215" y="180"/>
                    <a:pt x="214" y="187"/>
                    <a:pt x="212" y="193"/>
                  </a:cubicBezTo>
                  <a:cubicBezTo>
                    <a:pt x="209" y="198"/>
                    <a:pt x="206" y="204"/>
                    <a:pt x="202" y="208"/>
                  </a:cubicBezTo>
                  <a:cubicBezTo>
                    <a:pt x="197" y="212"/>
                    <a:pt x="192" y="216"/>
                    <a:pt x="187" y="218"/>
                  </a:cubicBezTo>
                  <a:cubicBezTo>
                    <a:pt x="181" y="221"/>
                    <a:pt x="175" y="222"/>
                    <a:pt x="168" y="222"/>
                  </a:cubicBezTo>
                  <a:cubicBezTo>
                    <a:pt x="162" y="222"/>
                    <a:pt x="156" y="221"/>
                    <a:pt x="150" y="218"/>
                  </a:cubicBezTo>
                  <a:cubicBezTo>
                    <a:pt x="144" y="216"/>
                    <a:pt x="139" y="212"/>
                    <a:pt x="135" y="208"/>
                  </a:cubicBezTo>
                  <a:cubicBezTo>
                    <a:pt x="130" y="204"/>
                    <a:pt x="127" y="198"/>
                    <a:pt x="125" y="193"/>
                  </a:cubicBezTo>
                  <a:cubicBezTo>
                    <a:pt x="122" y="187"/>
                    <a:pt x="121" y="180"/>
                    <a:pt x="121" y="174"/>
                  </a:cubicBezTo>
                  <a:cubicBezTo>
                    <a:pt x="121" y="170"/>
                    <a:pt x="121" y="167"/>
                    <a:pt x="122" y="164"/>
                  </a:cubicBezTo>
                  <a:cubicBezTo>
                    <a:pt x="116" y="161"/>
                    <a:pt x="110" y="158"/>
                    <a:pt x="105" y="155"/>
                  </a:cubicBezTo>
                  <a:cubicBezTo>
                    <a:pt x="100" y="151"/>
                    <a:pt x="96" y="146"/>
                    <a:pt x="92" y="141"/>
                  </a:cubicBezTo>
                  <a:cubicBezTo>
                    <a:pt x="88" y="136"/>
                    <a:pt x="86" y="130"/>
                    <a:pt x="84" y="124"/>
                  </a:cubicBezTo>
                  <a:cubicBezTo>
                    <a:pt x="82" y="118"/>
                    <a:pt x="81" y="111"/>
                    <a:pt x="81" y="104"/>
                  </a:cubicBezTo>
                  <a:cubicBezTo>
                    <a:pt x="81" y="96"/>
                    <a:pt x="82" y="88"/>
                    <a:pt x="85" y="80"/>
                  </a:cubicBezTo>
                  <a:cubicBezTo>
                    <a:pt x="89" y="72"/>
                    <a:pt x="93" y="66"/>
                    <a:pt x="98" y="60"/>
                  </a:cubicBezTo>
                  <a:cubicBezTo>
                    <a:pt x="104" y="55"/>
                    <a:pt x="110" y="50"/>
                    <a:pt x="118" y="47"/>
                  </a:cubicBezTo>
                  <a:cubicBezTo>
                    <a:pt x="125" y="44"/>
                    <a:pt x="133" y="42"/>
                    <a:pt x="141" y="42"/>
                  </a:cubicBezTo>
                  <a:cubicBezTo>
                    <a:pt x="142" y="42"/>
                    <a:pt x="144" y="42"/>
                    <a:pt x="145" y="42"/>
                  </a:cubicBezTo>
                  <a:cubicBezTo>
                    <a:pt x="146" y="42"/>
                    <a:pt x="148" y="42"/>
                    <a:pt x="149" y="42"/>
                  </a:cubicBezTo>
                  <a:cubicBezTo>
                    <a:pt x="148" y="40"/>
                    <a:pt x="148" y="37"/>
                    <a:pt x="148" y="35"/>
                  </a:cubicBezTo>
                  <a:cubicBezTo>
                    <a:pt x="148" y="30"/>
                    <a:pt x="149" y="26"/>
                    <a:pt x="151" y="22"/>
                  </a:cubicBezTo>
                  <a:cubicBezTo>
                    <a:pt x="152" y="17"/>
                    <a:pt x="155" y="14"/>
                    <a:pt x="158" y="11"/>
                  </a:cubicBezTo>
                  <a:cubicBezTo>
                    <a:pt x="161" y="7"/>
                    <a:pt x="164" y="5"/>
                    <a:pt x="169" y="3"/>
                  </a:cubicBezTo>
                  <a:cubicBezTo>
                    <a:pt x="173" y="1"/>
                    <a:pt x="177" y="0"/>
                    <a:pt x="182" y="0"/>
                  </a:cubicBezTo>
                  <a:cubicBezTo>
                    <a:pt x="186" y="0"/>
                    <a:pt x="191" y="1"/>
                    <a:pt x="195" y="3"/>
                  </a:cubicBezTo>
                  <a:cubicBezTo>
                    <a:pt x="199" y="5"/>
                    <a:pt x="202" y="7"/>
                    <a:pt x="205" y="11"/>
                  </a:cubicBezTo>
                  <a:cubicBezTo>
                    <a:pt x="208" y="14"/>
                    <a:pt x="211" y="17"/>
                    <a:pt x="213" y="22"/>
                  </a:cubicBezTo>
                  <a:cubicBezTo>
                    <a:pt x="214" y="26"/>
                    <a:pt x="215" y="30"/>
                    <a:pt x="215" y="35"/>
                  </a:cubicBezTo>
                  <a:cubicBezTo>
                    <a:pt x="215" y="39"/>
                    <a:pt x="215" y="43"/>
                    <a:pt x="214" y="46"/>
                  </a:cubicBezTo>
                  <a:cubicBezTo>
                    <a:pt x="212" y="50"/>
                    <a:pt x="211" y="53"/>
                    <a:pt x="209" y="56"/>
                  </a:cubicBezTo>
                  <a:cubicBezTo>
                    <a:pt x="206" y="59"/>
                    <a:pt x="204" y="61"/>
                    <a:pt x="201" y="64"/>
                  </a:cubicBezTo>
                  <a:cubicBezTo>
                    <a:pt x="198" y="66"/>
                    <a:pt x="194" y="67"/>
                    <a:pt x="191" y="68"/>
                  </a:cubicBezTo>
                  <a:cubicBezTo>
                    <a:pt x="194" y="74"/>
                    <a:pt x="197" y="79"/>
                    <a:pt x="199" y="85"/>
                  </a:cubicBezTo>
                  <a:cubicBezTo>
                    <a:pt x="201" y="92"/>
                    <a:pt x="202" y="98"/>
                    <a:pt x="202" y="104"/>
                  </a:cubicBezTo>
                  <a:cubicBezTo>
                    <a:pt x="202" y="109"/>
                    <a:pt x="201" y="115"/>
                    <a:pt x="200" y="119"/>
                  </a:cubicBezTo>
                  <a:cubicBezTo>
                    <a:pt x="199" y="124"/>
                    <a:pt x="197" y="129"/>
                    <a:pt x="195" y="134"/>
                  </a:cubicBezTo>
                  <a:close/>
                  <a:moveTo>
                    <a:pt x="161" y="35"/>
                  </a:moveTo>
                  <a:cubicBezTo>
                    <a:pt x="161" y="39"/>
                    <a:pt x="163" y="43"/>
                    <a:pt x="165" y="47"/>
                  </a:cubicBezTo>
                  <a:cubicBezTo>
                    <a:pt x="168" y="48"/>
                    <a:pt x="170" y="49"/>
                    <a:pt x="172" y="51"/>
                  </a:cubicBezTo>
                  <a:cubicBezTo>
                    <a:pt x="175" y="52"/>
                    <a:pt x="177" y="54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6"/>
                    <a:pt x="181" y="56"/>
                    <a:pt x="182" y="56"/>
                  </a:cubicBezTo>
                  <a:cubicBezTo>
                    <a:pt x="184" y="56"/>
                    <a:pt x="187" y="55"/>
                    <a:pt x="190" y="54"/>
                  </a:cubicBezTo>
                  <a:cubicBezTo>
                    <a:pt x="192" y="53"/>
                    <a:pt x="194" y="52"/>
                    <a:pt x="196" y="50"/>
                  </a:cubicBezTo>
                  <a:cubicBezTo>
                    <a:pt x="198" y="48"/>
                    <a:pt x="199" y="46"/>
                    <a:pt x="200" y="43"/>
                  </a:cubicBezTo>
                  <a:cubicBezTo>
                    <a:pt x="201" y="41"/>
                    <a:pt x="202" y="38"/>
                    <a:pt x="202" y="35"/>
                  </a:cubicBezTo>
                  <a:cubicBezTo>
                    <a:pt x="202" y="32"/>
                    <a:pt x="201" y="29"/>
                    <a:pt x="200" y="27"/>
                  </a:cubicBezTo>
                  <a:cubicBezTo>
                    <a:pt x="199" y="24"/>
                    <a:pt x="198" y="22"/>
                    <a:pt x="196" y="20"/>
                  </a:cubicBezTo>
                  <a:cubicBezTo>
                    <a:pt x="194" y="18"/>
                    <a:pt x="192" y="17"/>
                    <a:pt x="190" y="16"/>
                  </a:cubicBezTo>
                  <a:cubicBezTo>
                    <a:pt x="187" y="15"/>
                    <a:pt x="184" y="14"/>
                    <a:pt x="182" y="14"/>
                  </a:cubicBezTo>
                  <a:cubicBezTo>
                    <a:pt x="179" y="14"/>
                    <a:pt x="176" y="15"/>
                    <a:pt x="174" y="16"/>
                  </a:cubicBezTo>
                  <a:cubicBezTo>
                    <a:pt x="171" y="17"/>
                    <a:pt x="169" y="18"/>
                    <a:pt x="167" y="20"/>
                  </a:cubicBezTo>
                  <a:cubicBezTo>
                    <a:pt x="166" y="22"/>
                    <a:pt x="164" y="24"/>
                    <a:pt x="163" y="27"/>
                  </a:cubicBezTo>
                  <a:cubicBezTo>
                    <a:pt x="162" y="29"/>
                    <a:pt x="161" y="32"/>
                    <a:pt x="161" y="35"/>
                  </a:cubicBezTo>
                  <a:close/>
                  <a:moveTo>
                    <a:pt x="94" y="104"/>
                  </a:moveTo>
                  <a:cubicBezTo>
                    <a:pt x="94" y="110"/>
                    <a:pt x="95" y="115"/>
                    <a:pt x="96" y="119"/>
                  </a:cubicBezTo>
                  <a:cubicBezTo>
                    <a:pt x="98" y="124"/>
                    <a:pt x="100" y="129"/>
                    <a:pt x="103" y="133"/>
                  </a:cubicBezTo>
                  <a:cubicBezTo>
                    <a:pt x="106" y="137"/>
                    <a:pt x="109" y="141"/>
                    <a:pt x="113" y="144"/>
                  </a:cubicBezTo>
                  <a:cubicBezTo>
                    <a:pt x="117" y="147"/>
                    <a:pt x="122" y="149"/>
                    <a:pt x="127" y="151"/>
                  </a:cubicBezTo>
                  <a:cubicBezTo>
                    <a:pt x="131" y="143"/>
                    <a:pt x="137" y="136"/>
                    <a:pt x="144" y="132"/>
                  </a:cubicBezTo>
                  <a:cubicBezTo>
                    <a:pt x="151" y="127"/>
                    <a:pt x="159" y="125"/>
                    <a:pt x="168" y="125"/>
                  </a:cubicBezTo>
                  <a:cubicBezTo>
                    <a:pt x="173" y="125"/>
                    <a:pt x="178" y="126"/>
                    <a:pt x="183" y="127"/>
                  </a:cubicBezTo>
                  <a:cubicBezTo>
                    <a:pt x="185" y="124"/>
                    <a:pt x="186" y="120"/>
                    <a:pt x="187" y="116"/>
                  </a:cubicBezTo>
                  <a:cubicBezTo>
                    <a:pt x="188" y="112"/>
                    <a:pt x="188" y="108"/>
                    <a:pt x="188" y="104"/>
                  </a:cubicBezTo>
                  <a:cubicBezTo>
                    <a:pt x="188" y="97"/>
                    <a:pt x="187" y="91"/>
                    <a:pt x="184" y="85"/>
                  </a:cubicBezTo>
                  <a:cubicBezTo>
                    <a:pt x="182" y="79"/>
                    <a:pt x="178" y="73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0" y="66"/>
                    <a:pt x="168" y="64"/>
                    <a:pt x="165" y="63"/>
                  </a:cubicBezTo>
                  <a:cubicBezTo>
                    <a:pt x="163" y="61"/>
                    <a:pt x="160" y="60"/>
                    <a:pt x="157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2" y="57"/>
                    <a:pt x="147" y="56"/>
                    <a:pt x="141" y="56"/>
                  </a:cubicBezTo>
                  <a:cubicBezTo>
                    <a:pt x="135" y="56"/>
                    <a:pt x="129" y="57"/>
                    <a:pt x="123" y="60"/>
                  </a:cubicBezTo>
                  <a:cubicBezTo>
                    <a:pt x="117" y="62"/>
                    <a:pt x="112" y="66"/>
                    <a:pt x="108" y="70"/>
                  </a:cubicBezTo>
                  <a:cubicBezTo>
                    <a:pt x="104" y="74"/>
                    <a:pt x="100" y="80"/>
                    <a:pt x="98" y="85"/>
                  </a:cubicBezTo>
                  <a:cubicBezTo>
                    <a:pt x="95" y="91"/>
                    <a:pt x="94" y="98"/>
                    <a:pt x="94" y="104"/>
                  </a:cubicBezTo>
                  <a:close/>
                  <a:moveTo>
                    <a:pt x="168" y="208"/>
                  </a:moveTo>
                  <a:cubicBezTo>
                    <a:pt x="173" y="208"/>
                    <a:pt x="177" y="207"/>
                    <a:pt x="181" y="206"/>
                  </a:cubicBezTo>
                  <a:cubicBezTo>
                    <a:pt x="185" y="204"/>
                    <a:pt x="189" y="201"/>
                    <a:pt x="192" y="198"/>
                  </a:cubicBezTo>
                  <a:cubicBezTo>
                    <a:pt x="195" y="195"/>
                    <a:pt x="197" y="191"/>
                    <a:pt x="199" y="187"/>
                  </a:cubicBezTo>
                  <a:cubicBezTo>
                    <a:pt x="201" y="183"/>
                    <a:pt x="202" y="178"/>
                    <a:pt x="202" y="174"/>
                  </a:cubicBezTo>
                  <a:cubicBezTo>
                    <a:pt x="202" y="169"/>
                    <a:pt x="201" y="164"/>
                    <a:pt x="199" y="160"/>
                  </a:cubicBezTo>
                  <a:cubicBezTo>
                    <a:pt x="197" y="156"/>
                    <a:pt x="195" y="152"/>
                    <a:pt x="192" y="149"/>
                  </a:cubicBezTo>
                  <a:cubicBezTo>
                    <a:pt x="189" y="146"/>
                    <a:pt x="185" y="143"/>
                    <a:pt x="181" y="142"/>
                  </a:cubicBezTo>
                  <a:cubicBezTo>
                    <a:pt x="176" y="140"/>
                    <a:pt x="172" y="139"/>
                    <a:pt x="167" y="139"/>
                  </a:cubicBezTo>
                  <a:cubicBezTo>
                    <a:pt x="163" y="139"/>
                    <a:pt x="158" y="140"/>
                    <a:pt x="154" y="142"/>
                  </a:cubicBezTo>
                  <a:cubicBezTo>
                    <a:pt x="150" y="144"/>
                    <a:pt x="147" y="146"/>
                    <a:pt x="144" y="150"/>
                  </a:cubicBezTo>
                  <a:cubicBezTo>
                    <a:pt x="141" y="153"/>
                    <a:pt x="139" y="156"/>
                    <a:pt x="137" y="161"/>
                  </a:cubicBezTo>
                  <a:cubicBezTo>
                    <a:pt x="135" y="165"/>
                    <a:pt x="134" y="169"/>
                    <a:pt x="134" y="174"/>
                  </a:cubicBezTo>
                  <a:cubicBezTo>
                    <a:pt x="134" y="178"/>
                    <a:pt x="135" y="183"/>
                    <a:pt x="137" y="187"/>
                  </a:cubicBezTo>
                  <a:cubicBezTo>
                    <a:pt x="139" y="191"/>
                    <a:pt x="141" y="195"/>
                    <a:pt x="144" y="198"/>
                  </a:cubicBezTo>
                  <a:cubicBezTo>
                    <a:pt x="147" y="201"/>
                    <a:pt x="151" y="204"/>
                    <a:pt x="155" y="206"/>
                  </a:cubicBezTo>
                  <a:cubicBezTo>
                    <a:pt x="159" y="207"/>
                    <a:pt x="164" y="208"/>
                    <a:pt x="168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7844" tIns="43923" rIns="87844" bIns="439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83CF3A-66A4-45C4-8D31-EAC83466A0F3}"/>
                </a:ext>
              </a:extLst>
            </p:cNvPr>
            <p:cNvSpPr txBox="1"/>
            <p:nvPr/>
          </p:nvSpPr>
          <p:spPr>
            <a:xfrm>
              <a:off x="4863419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Deep integration via API’s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B7D5A-26B2-4292-BF35-AF0E1FA87375}"/>
              </a:ext>
            </a:extLst>
          </p:cNvPr>
          <p:cNvGrpSpPr/>
          <p:nvPr/>
        </p:nvGrpSpPr>
        <p:grpSpPr>
          <a:xfrm>
            <a:off x="8717193" y="1760705"/>
            <a:ext cx="3084472" cy="2942617"/>
            <a:chOff x="8719226" y="1668293"/>
            <a:chExt cx="3084472" cy="29426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9D443C-0702-4405-B553-66B252C1C416}"/>
                </a:ext>
              </a:extLst>
            </p:cNvPr>
            <p:cNvSpPr/>
            <p:nvPr/>
          </p:nvSpPr>
          <p:spPr bwMode="auto">
            <a:xfrm>
              <a:off x="8719226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Paperclip">
              <a:extLst>
                <a:ext uri="{FF2B5EF4-FFF2-40B4-BE49-F238E27FC236}">
                  <a16:creationId xmlns:a16="http://schemas.microsoft.com/office/drawing/2014/main" id="{23406A43-6F50-4E07-86A1-6401EA521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67637" y="2036038"/>
              <a:ext cx="1592374" cy="15923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212C84-EF3C-4486-A33B-4F2557F3E3BA}"/>
                </a:ext>
              </a:extLst>
            </p:cNvPr>
            <p:cNvSpPr txBox="1"/>
            <p:nvPr/>
          </p:nvSpPr>
          <p:spPr>
            <a:xfrm>
              <a:off x="8720029" y="3650646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Owning my file types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222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DA87BCC-DE11-4EB5-B179-7C11F155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375" y="4090693"/>
            <a:ext cx="3556610" cy="237107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13CFEA-260A-4A60-A943-98A44F59B1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Single Source for Personal and Corporate Data</a:t>
            </a:r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DB0AAC-91C1-49E0-A30E-8D4BA9BB3A60}"/>
              </a:ext>
            </a:extLst>
          </p:cNvPr>
          <p:cNvSpPr txBox="1"/>
          <p:nvPr/>
        </p:nvSpPr>
        <p:spPr>
          <a:xfrm>
            <a:off x="8735651" y="2512053"/>
            <a:ext cx="2431431" cy="544715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algn="ctr" defTabSz="932509"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Microsoft Graph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46ACB9B-DA25-4A06-AFE6-FE6F37A86BB9}"/>
              </a:ext>
            </a:extLst>
          </p:cNvPr>
          <p:cNvCxnSpPr>
            <a:cxnSpLocks/>
          </p:cNvCxnSpPr>
          <p:nvPr/>
        </p:nvCxnSpPr>
        <p:spPr>
          <a:xfrm>
            <a:off x="4027783" y="1809825"/>
            <a:ext cx="4646755" cy="0"/>
          </a:xfrm>
          <a:prstGeom prst="straightConnector1">
            <a:avLst/>
          </a:prstGeom>
          <a:ln w="28575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2305E31-19B4-4D75-91BB-C9DD84482E71}"/>
              </a:ext>
            </a:extLst>
          </p:cNvPr>
          <p:cNvSpPr txBox="1"/>
          <p:nvPr/>
        </p:nvSpPr>
        <p:spPr>
          <a:xfrm>
            <a:off x="3818889" y="1206372"/>
            <a:ext cx="4168826" cy="682965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 defTabSz="932509">
              <a:lnSpc>
                <a:spcPct val="90000"/>
              </a:lnSpc>
              <a:spcAft>
                <a:spcPts val="600"/>
              </a:spcAft>
            </a:pPr>
            <a:r>
              <a:rPr lang="en-US" sz="1399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  <a:latin typeface="Segoe UI"/>
              </a:rPr>
              <a:t>Files (drive/drive item) </a:t>
            </a:r>
            <a:r>
              <a:rPr lang="en-US" sz="1399">
                <a:gradFill>
                  <a:gsLst>
                    <a:gs pos="2917">
                      <a:srgbClr val="282828"/>
                    </a:gs>
                    <a:gs pos="30000">
                      <a:srgbClr val="282828"/>
                    </a:gs>
                  </a:gsLst>
                  <a:lin ang="5400000" scaled="0"/>
                </a:gradFill>
              </a:rPr>
              <a:t>represents an item within a drive, like a document, photo, video, or folder</a:t>
            </a:r>
            <a:endParaRPr lang="en-US" sz="1399">
              <a:gradFill>
                <a:gsLst>
                  <a:gs pos="2917">
                    <a:srgbClr val="282828"/>
                  </a:gs>
                  <a:gs pos="30000">
                    <a:srgbClr val="28282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7926A5C-DE5C-4CB4-B0A6-563A46D90229}"/>
              </a:ext>
            </a:extLst>
          </p:cNvPr>
          <p:cNvSpPr txBox="1"/>
          <p:nvPr/>
        </p:nvSpPr>
        <p:spPr>
          <a:xfrm>
            <a:off x="3934942" y="1953921"/>
            <a:ext cx="416882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09"/>
            <a:r>
              <a:rPr lang="en-US">
                <a:latin typeface="Verdana" panose="020B0604030504040204" pitchFamily="34" charset="0"/>
              </a:rPr>
              <a:t>/v1.0/me/drive</a:t>
            </a:r>
          </a:p>
          <a:p>
            <a:pPr defTabSz="932509"/>
            <a:r>
              <a:rPr lang="en-US">
                <a:latin typeface="Verdana" panose="020B0604030504040204" pitchFamily="34" charset="0"/>
              </a:rPr>
              <a:t>/v1.0/sites/{id}/drives</a:t>
            </a:r>
          </a:p>
          <a:p>
            <a:pPr defTabSz="932509"/>
            <a:r>
              <a:rPr lang="en-US">
                <a:latin typeface="Verdana" panose="020B0604030504040204" pitchFamily="34" charset="0"/>
              </a:rPr>
              <a:t>/V1.0/sites/{id}/drive/items/{id}</a:t>
            </a:r>
          </a:p>
          <a:p>
            <a:pPr defTabSz="932509"/>
            <a:r>
              <a:rPr lang="en-US">
                <a:latin typeface="Verdana" panose="020B0604030504040204" pitchFamily="34" charset="0"/>
              </a:rPr>
              <a:t>/v1.0/groups/{id}/drive</a:t>
            </a:r>
          </a:p>
          <a:p>
            <a:pPr defTabSz="932509"/>
            <a:endParaRPr lang="en-US" sz="1600">
              <a:solidFill>
                <a:srgbClr val="007D9A"/>
              </a:solidFill>
              <a:latin typeface="SFMono-Regular"/>
            </a:endParaRPr>
          </a:p>
        </p:txBody>
      </p:sp>
      <p:pic>
        <p:nvPicPr>
          <p:cNvPr id="4" name="Picture 3" descr="A picture containing building, window, table, stool&#10;&#10;Description automatically generated">
            <a:extLst>
              <a:ext uri="{FF2B5EF4-FFF2-40B4-BE49-F238E27FC236}">
                <a16:creationId xmlns:a16="http://schemas.microsoft.com/office/drawing/2014/main" id="{BBF7A37C-DB83-41A6-8700-B3B59798B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33" y="1416453"/>
            <a:ext cx="1307002" cy="1134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4ED843-E0A2-45F2-B879-1423DE6AAA28}"/>
              </a:ext>
            </a:extLst>
          </p:cNvPr>
          <p:cNvSpPr txBox="1"/>
          <p:nvPr/>
        </p:nvSpPr>
        <p:spPr>
          <a:xfrm>
            <a:off x="331136" y="6366760"/>
            <a:ext cx="2135563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/>
              <a:t>Use in a File Picker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F18B6-4696-4F39-9821-A0FD08546C4F}"/>
              </a:ext>
            </a:extLst>
          </p:cNvPr>
          <p:cNvSpPr txBox="1"/>
          <p:nvPr/>
        </p:nvSpPr>
        <p:spPr>
          <a:xfrm>
            <a:off x="2791765" y="6366760"/>
            <a:ext cx="2267712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/>
              <a:t>Native File Viewing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DDAD9-127E-4049-B538-E252FBD6F197}"/>
              </a:ext>
            </a:extLst>
          </p:cNvPr>
          <p:cNvSpPr txBox="1"/>
          <p:nvPr/>
        </p:nvSpPr>
        <p:spPr>
          <a:xfrm>
            <a:off x="4985358" y="6366760"/>
            <a:ext cx="2561384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/>
              <a:t>Integrated Search Exp.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B634A-3BFA-4A43-9014-830243EB2023}"/>
              </a:ext>
            </a:extLst>
          </p:cNvPr>
          <p:cNvSpPr txBox="1"/>
          <p:nvPr/>
        </p:nvSpPr>
        <p:spPr>
          <a:xfrm>
            <a:off x="7852099" y="6366760"/>
            <a:ext cx="2117676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/>
              <a:t>Doc Gen &amp; Save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15BE0-8A07-4F6B-B9F1-D925FB5F576E}"/>
              </a:ext>
            </a:extLst>
          </p:cNvPr>
          <p:cNvSpPr txBox="1"/>
          <p:nvPr/>
        </p:nvSpPr>
        <p:spPr>
          <a:xfrm>
            <a:off x="9874634" y="6366760"/>
            <a:ext cx="2184642" cy="38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36"/>
              <a:t>Native File Syncing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75855B8-CB27-497C-8DAC-F235ABDF7BC8}"/>
              </a:ext>
            </a:extLst>
          </p:cNvPr>
          <p:cNvSpPr/>
          <p:nvPr/>
        </p:nvSpPr>
        <p:spPr>
          <a:xfrm rot="5400000">
            <a:off x="5638856" y="-1899159"/>
            <a:ext cx="1024000" cy="11816845"/>
          </a:xfrm>
          <a:prstGeom prst="leftBrace">
            <a:avLst>
              <a:gd name="adj1" fmla="val 8333"/>
              <a:gd name="adj2" fmla="val 50971"/>
            </a:avLst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E4A5546-FB41-4199-B596-C2C72CA03A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7" y="4521263"/>
            <a:ext cx="2480759" cy="17468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CD8A715-BBB2-4B3C-92EA-9704D6B17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36" y="4156555"/>
            <a:ext cx="2466702" cy="183225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DE607FB-0281-4CA1-8757-2E8F1987C5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664" y="4325374"/>
            <a:ext cx="1943024" cy="1729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A9618-AE8D-4F66-832E-D2945E70B4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0513" y="4123197"/>
            <a:ext cx="1943024" cy="2215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4962D1-2B6C-4F72-B5E1-1E9A3EC1F6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893" y="1323166"/>
            <a:ext cx="2695676" cy="14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277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E64DC2-7D67-48C3-A21C-59A9FB0A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Microsoft Graph elements</a:t>
            </a:r>
            <a:endParaRPr lang="LID4096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DE0F54-1BF7-4179-8AAE-4790B4ED198C}"/>
              </a:ext>
            </a:extLst>
          </p:cNvPr>
          <p:cNvSpPr txBox="1">
            <a:spLocks/>
          </p:cNvSpPr>
          <p:nvPr/>
        </p:nvSpPr>
        <p:spPr>
          <a:xfrm>
            <a:off x="712664" y="2155706"/>
            <a:ext cx="11761586" cy="401842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2"/>
              </a:rPr>
              <a:t>Sites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– Contains lists, drives, and subsites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/v1.0/sites/{site-id}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3"/>
              </a:rPr>
              <a:t>Drive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– Contains files and folders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/>
              </a:rPr>
              <a:t>DriveItem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– A file or folder that is in a Drive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    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/v1.0/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sites/{</a:t>
            </a:r>
            <a:r>
              <a:rPr kumimoji="0" lang="en-US" alt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siteId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}/drive/items/{item-Id} 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1467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4850C-FA43-4690-B484-E618AC58F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File Previews</a:t>
            </a:r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ED614-3FDC-4204-98FE-3C8A931216A7}"/>
              </a:ext>
            </a:extLst>
          </p:cNvPr>
          <p:cNvSpPr txBox="1"/>
          <p:nvPr/>
        </p:nvSpPr>
        <p:spPr>
          <a:xfrm>
            <a:off x="262648" y="1347280"/>
            <a:ext cx="5710136" cy="51737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 API to get previews of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320+ file types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Resources: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Graph documentation</a:t>
            </a:r>
            <a:endParaRPr lang="fr-FR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</a:t>
            </a:r>
            <a:r>
              <a:rPr lang="fr-FR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Core </a:t>
            </a:r>
            <a:r>
              <a:rPr lang="fr-FR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</a:t>
            </a:r>
            <a:endParaRPr lang="fr-FR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7C173-6B24-4AEB-AED8-A2CF37339FF3}"/>
              </a:ext>
            </a:extLst>
          </p:cNvPr>
          <p:cNvSpPr txBox="1"/>
          <p:nvPr/>
        </p:nvSpPr>
        <p:spPr>
          <a:xfrm>
            <a:off x="674688" y="1994326"/>
            <a:ext cx="571013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v1.0/me/drive/items/{</a:t>
            </a:r>
            <a:r>
              <a:rPr lang="nl-BE" sz="2000" err="1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}/preview</a:t>
            </a:r>
          </a:p>
          <a:p>
            <a:endParaRPr lang="nl-BE" sz="200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v1.0/sites/root/drives/{drive-</a:t>
            </a:r>
            <a:r>
              <a:rPr lang="nl-BE" sz="2000" err="1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}/</a:t>
            </a:r>
          </a:p>
          <a:p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items/{</a:t>
            </a:r>
            <a:r>
              <a:rPr lang="nl-BE" sz="2000" err="1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}/preview</a:t>
            </a:r>
            <a:endParaRPr lang="LID4096" sz="200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39A4D0-114C-4188-B250-A68F41211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88" y="3497262"/>
            <a:ext cx="5492716" cy="835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29DC70-F525-4278-90D1-04B912589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163" y="985293"/>
            <a:ext cx="4968444" cy="5131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70934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4850C-FA43-4690-B484-E618AC58F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File Thumbnails</a:t>
            </a:r>
            <a:endParaRPr lang="LID4096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5ED614-3FDC-4204-98FE-3C8A931216A7}"/>
              </a:ext>
            </a:extLst>
          </p:cNvPr>
          <p:cNvSpPr txBox="1"/>
          <p:nvPr/>
        </p:nvSpPr>
        <p:spPr>
          <a:xfrm>
            <a:off x="262647" y="1347280"/>
            <a:ext cx="6002837" cy="51737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 API to get thumbnails of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320+ file types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Resources:</a:t>
            </a: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Graph documentation</a:t>
            </a:r>
            <a:endParaRPr lang="fr-FR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</a:t>
            </a:r>
            <a:r>
              <a:rPr lang="fr-FR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Core </a:t>
            </a:r>
            <a:r>
              <a:rPr lang="fr-FR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</a:t>
            </a:r>
            <a:endParaRPr lang="fr-FR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809271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7C173-6B24-4AEB-AED8-A2CF37339FF3}"/>
              </a:ext>
            </a:extLst>
          </p:cNvPr>
          <p:cNvSpPr txBox="1"/>
          <p:nvPr/>
        </p:nvSpPr>
        <p:spPr>
          <a:xfrm>
            <a:off x="674688" y="1994326"/>
            <a:ext cx="57101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v1.0/me/drive/items/{</a:t>
            </a:r>
            <a:r>
              <a:rPr lang="nl-BE" sz="2000" err="1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}/</a:t>
            </a:r>
            <a:r>
              <a:rPr lang="nl-BE" sz="2000" err="1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thumbnails</a:t>
            </a:r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/</a:t>
            </a:r>
          </a:p>
          <a:p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0/large/content</a:t>
            </a:r>
          </a:p>
          <a:p>
            <a:endParaRPr lang="nl-BE" sz="2000"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v1.0/sites/root/drives/{drive-</a:t>
            </a:r>
            <a:r>
              <a:rPr lang="nl-BE" sz="2000" err="1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}/items/{</a:t>
            </a:r>
            <a:r>
              <a:rPr lang="nl-BE" sz="2000" err="1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}/</a:t>
            </a:r>
            <a:r>
              <a:rPr lang="nl-BE" sz="2000" err="1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thumbnails</a:t>
            </a:r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/</a:t>
            </a:r>
          </a:p>
          <a:p>
            <a:r>
              <a:rPr lang="nl-BE" sz="20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0/large/content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9A898-7160-465D-AE32-12F5E50A7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41" y="1736138"/>
            <a:ext cx="5668531" cy="37871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95557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31205-2DCF-4AFE-A384-B47CEFD666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813" y="1371600"/>
            <a:ext cx="11310937" cy="3508653"/>
          </a:xfrm>
        </p:spPr>
        <p:txBody>
          <a:bodyPr/>
          <a:lstStyle/>
          <a:p>
            <a:r>
              <a:rPr lang="en-US" sz="3200"/>
              <a:t>Microsoft Graph based web hooks that you can use to be notified of events</a:t>
            </a:r>
          </a:p>
          <a:p>
            <a:r>
              <a:rPr lang="en-US" sz="3200"/>
              <a:t>Delta queries to just get the changes since last time</a:t>
            </a:r>
          </a:p>
          <a:p>
            <a:endParaRPr lang="en-US" sz="3200"/>
          </a:p>
          <a:p>
            <a:r>
              <a:rPr lang="en-US" sz="3200"/>
              <a:t>Resources:</a:t>
            </a:r>
          </a:p>
          <a:p>
            <a:pPr lvl="1"/>
            <a:r>
              <a:rPr lang="en-US" sz="2400">
                <a:hlinkClick r:id="rId2"/>
              </a:rPr>
              <a:t>Subscriptions documentation</a:t>
            </a:r>
            <a:endParaRPr lang="en-US" sz="2400"/>
          </a:p>
          <a:p>
            <a:pPr lvl="1"/>
            <a:r>
              <a:rPr lang="en-US" sz="2400">
                <a:hlinkClick r:id="rId3"/>
              </a:rPr>
              <a:t>Delta query documentation</a:t>
            </a:r>
            <a:endParaRPr lang="LID4096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1AEEC-904A-49FE-8156-DACF7C2DF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Subscriptions and Delta queries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118459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15ED55-2EE5-406C-A10C-B185874C56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813" y="1371600"/>
            <a:ext cx="11310937" cy="3705630"/>
          </a:xfrm>
        </p:spPr>
        <p:txBody>
          <a:bodyPr/>
          <a:lstStyle/>
          <a:p>
            <a:r>
              <a:rPr lang="en-US" sz="3200"/>
              <a:t>Best practices for discovering files and detecting changes at scale</a:t>
            </a:r>
          </a:p>
          <a:p>
            <a:pPr lvl="1"/>
            <a:r>
              <a:rPr lang="en-US" sz="2400"/>
              <a:t>Continuously crawling all SharePoint content is not recommended, being notified of changes is a much better pattern</a:t>
            </a:r>
          </a:p>
          <a:p>
            <a:endParaRPr lang="en-US" sz="3200"/>
          </a:p>
          <a:p>
            <a:r>
              <a:rPr lang="en-US" sz="3200"/>
              <a:t>Documentation:</a:t>
            </a:r>
            <a:endParaRPr lang="en-US" sz="320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en-US" sz="2400">
                <a:solidFill>
                  <a:schemeClr val="bg1"/>
                </a:solidFill>
                <a:hlinkClick r:id="rId2"/>
              </a:rPr>
              <a:t>aka.ms\</a:t>
            </a:r>
            <a:r>
              <a:rPr lang="en-US" sz="2400" err="1">
                <a:solidFill>
                  <a:schemeClr val="bg1"/>
                </a:solidFill>
                <a:hlinkClick r:id="rId2"/>
              </a:rPr>
              <a:t>scanguidance</a:t>
            </a:r>
            <a:endParaRPr lang="en-US" sz="2400">
              <a:solidFill>
                <a:schemeClr val="bg1"/>
              </a:solidFill>
            </a:endParaRPr>
          </a:p>
          <a:p>
            <a:pPr lvl="1"/>
            <a:r>
              <a:rPr lang="nl-BE" sz="2400">
                <a:hlinkClick r:id="rId3"/>
              </a:rPr>
              <a:t>aka.ms\</a:t>
            </a:r>
            <a:r>
              <a:rPr lang="nl-BE" sz="2400" err="1">
                <a:hlinkClick r:id="rId3"/>
              </a:rPr>
              <a:t>deltadoc</a:t>
            </a:r>
            <a:endParaRPr lang="LID4096" sz="2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654F1B-D9BB-4350-812D-C2992F7050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Scan guidance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42388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CB3841-F1C5-4454-B9DE-737618E6A0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8843" y="1411533"/>
            <a:ext cx="10987601" cy="256685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Microsoft SharePoint and OneDrive Overview and Opportunity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Extensibility scenarios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Lists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SharePoint Framework (SPFX)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Deployment and Configuration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Open Source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0323F2-0C76-43E6-80A6-95BE923C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031100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DDBB9-F46F-4379-81D3-5CD482E348DC}"/>
              </a:ext>
            </a:extLst>
          </p:cNvPr>
          <p:cNvGrpSpPr/>
          <p:nvPr/>
        </p:nvGrpSpPr>
        <p:grpSpPr>
          <a:xfrm>
            <a:off x="870270" y="1760706"/>
            <a:ext cx="3083670" cy="2942617"/>
            <a:chOff x="1079768" y="1668293"/>
            <a:chExt cx="3083670" cy="29426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805282-BFDA-4CBE-A218-7493580AD928}"/>
                </a:ext>
              </a:extLst>
            </p:cNvPr>
            <p:cNvSpPr/>
            <p:nvPr/>
          </p:nvSpPr>
          <p:spPr bwMode="auto">
            <a:xfrm>
              <a:off x="1079770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Open Folder">
              <a:extLst>
                <a:ext uri="{FF2B5EF4-FFF2-40B4-BE49-F238E27FC236}">
                  <a16:creationId xmlns:a16="http://schemas.microsoft.com/office/drawing/2014/main" id="{207E6D4A-FB5C-4ADF-9BA7-E9ACE302B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9622" y="1917957"/>
              <a:ext cx="1763960" cy="176396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FE3EA5-4A98-418D-BC7C-E0AAF07028DF}"/>
                </a:ext>
              </a:extLst>
            </p:cNvPr>
            <p:cNvSpPr txBox="1"/>
            <p:nvPr/>
          </p:nvSpPr>
          <p:spPr>
            <a:xfrm>
              <a:off x="1079768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Viewing, selecting and uploading files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E1ADC1-4FB9-4D01-8887-11712FA15076}"/>
              </a:ext>
            </a:extLst>
          </p:cNvPr>
          <p:cNvGrpSpPr/>
          <p:nvPr/>
        </p:nvGrpSpPr>
        <p:grpSpPr>
          <a:xfrm>
            <a:off x="4793732" y="1760705"/>
            <a:ext cx="3085700" cy="2942617"/>
            <a:chOff x="4863419" y="1668293"/>
            <a:chExt cx="3085700" cy="29426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5F636B-8BB7-43B4-97FE-0DC54A818298}"/>
                </a:ext>
              </a:extLst>
            </p:cNvPr>
            <p:cNvSpPr/>
            <p:nvPr/>
          </p:nvSpPr>
          <p:spPr bwMode="auto">
            <a:xfrm>
              <a:off x="4865451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070D75-CFB1-4493-86B9-C86406D614C0}"/>
                </a:ext>
              </a:extLst>
            </p:cNvPr>
            <p:cNvSpPr/>
            <p:nvPr/>
          </p:nvSpPr>
          <p:spPr bwMode="auto">
            <a:xfrm>
              <a:off x="5840792" y="2544413"/>
              <a:ext cx="680504" cy="61299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Freeform 122">
              <a:extLst>
                <a:ext uri="{FF2B5EF4-FFF2-40B4-BE49-F238E27FC236}">
                  <a16:creationId xmlns:a16="http://schemas.microsoft.com/office/drawing/2014/main" id="{E22459E4-02B5-4226-AD8F-FE2446E7C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27678" y="2069537"/>
              <a:ext cx="1511962" cy="1455734"/>
            </a:xfrm>
            <a:custGeom>
              <a:avLst/>
              <a:gdLst>
                <a:gd name="T0" fmla="*/ 57 w 215"/>
                <a:gd name="T1" fmla="*/ 80 h 222"/>
                <a:gd name="T2" fmla="*/ 64 w 215"/>
                <a:gd name="T3" fmla="*/ 118 h 222"/>
                <a:gd name="T4" fmla="*/ 33 w 215"/>
                <a:gd name="T5" fmla="*/ 139 h 222"/>
                <a:gd name="T6" fmla="*/ 2 w 215"/>
                <a:gd name="T7" fmla="*/ 118 h 222"/>
                <a:gd name="T8" fmla="*/ 9 w 215"/>
                <a:gd name="T9" fmla="*/ 80 h 222"/>
                <a:gd name="T10" fmla="*/ 33 w 215"/>
                <a:gd name="T11" fmla="*/ 125 h 222"/>
                <a:gd name="T12" fmla="*/ 52 w 215"/>
                <a:gd name="T13" fmla="*/ 112 h 222"/>
                <a:gd name="T14" fmla="*/ 48 w 215"/>
                <a:gd name="T15" fmla="*/ 90 h 222"/>
                <a:gd name="T16" fmla="*/ 25 w 215"/>
                <a:gd name="T17" fmla="*/ 85 h 222"/>
                <a:gd name="T18" fmla="*/ 13 w 215"/>
                <a:gd name="T19" fmla="*/ 104 h 222"/>
                <a:gd name="T20" fmla="*/ 25 w 215"/>
                <a:gd name="T21" fmla="*/ 124 h 222"/>
                <a:gd name="T22" fmla="*/ 203 w 215"/>
                <a:gd name="T23" fmla="*/ 141 h 222"/>
                <a:gd name="T24" fmla="*/ 215 w 215"/>
                <a:gd name="T25" fmla="*/ 174 h 222"/>
                <a:gd name="T26" fmla="*/ 187 w 215"/>
                <a:gd name="T27" fmla="*/ 218 h 222"/>
                <a:gd name="T28" fmla="*/ 135 w 215"/>
                <a:gd name="T29" fmla="*/ 208 h 222"/>
                <a:gd name="T30" fmla="*/ 122 w 215"/>
                <a:gd name="T31" fmla="*/ 164 h 222"/>
                <a:gd name="T32" fmla="*/ 84 w 215"/>
                <a:gd name="T33" fmla="*/ 124 h 222"/>
                <a:gd name="T34" fmla="*/ 98 w 215"/>
                <a:gd name="T35" fmla="*/ 60 h 222"/>
                <a:gd name="T36" fmla="*/ 145 w 215"/>
                <a:gd name="T37" fmla="*/ 42 h 222"/>
                <a:gd name="T38" fmla="*/ 151 w 215"/>
                <a:gd name="T39" fmla="*/ 22 h 222"/>
                <a:gd name="T40" fmla="*/ 182 w 215"/>
                <a:gd name="T41" fmla="*/ 0 h 222"/>
                <a:gd name="T42" fmla="*/ 213 w 215"/>
                <a:gd name="T43" fmla="*/ 22 h 222"/>
                <a:gd name="T44" fmla="*/ 209 w 215"/>
                <a:gd name="T45" fmla="*/ 56 h 222"/>
                <a:gd name="T46" fmla="*/ 199 w 215"/>
                <a:gd name="T47" fmla="*/ 85 h 222"/>
                <a:gd name="T48" fmla="*/ 195 w 215"/>
                <a:gd name="T49" fmla="*/ 134 h 222"/>
                <a:gd name="T50" fmla="*/ 172 w 215"/>
                <a:gd name="T51" fmla="*/ 51 h 222"/>
                <a:gd name="T52" fmla="*/ 182 w 215"/>
                <a:gd name="T53" fmla="*/ 56 h 222"/>
                <a:gd name="T54" fmla="*/ 200 w 215"/>
                <a:gd name="T55" fmla="*/ 43 h 222"/>
                <a:gd name="T56" fmla="*/ 196 w 215"/>
                <a:gd name="T57" fmla="*/ 20 h 222"/>
                <a:gd name="T58" fmla="*/ 174 w 215"/>
                <a:gd name="T59" fmla="*/ 16 h 222"/>
                <a:gd name="T60" fmla="*/ 161 w 215"/>
                <a:gd name="T61" fmla="*/ 35 h 222"/>
                <a:gd name="T62" fmla="*/ 103 w 215"/>
                <a:gd name="T63" fmla="*/ 133 h 222"/>
                <a:gd name="T64" fmla="*/ 144 w 215"/>
                <a:gd name="T65" fmla="*/ 132 h 222"/>
                <a:gd name="T66" fmla="*/ 187 w 215"/>
                <a:gd name="T67" fmla="*/ 116 h 222"/>
                <a:gd name="T68" fmla="*/ 173 w 215"/>
                <a:gd name="T69" fmla="*/ 68 h 222"/>
                <a:gd name="T70" fmla="*/ 157 w 215"/>
                <a:gd name="T71" fmla="*/ 59 h 222"/>
                <a:gd name="T72" fmla="*/ 123 w 215"/>
                <a:gd name="T73" fmla="*/ 60 h 222"/>
                <a:gd name="T74" fmla="*/ 94 w 215"/>
                <a:gd name="T75" fmla="*/ 104 h 222"/>
                <a:gd name="T76" fmla="*/ 192 w 215"/>
                <a:gd name="T77" fmla="*/ 198 h 222"/>
                <a:gd name="T78" fmla="*/ 199 w 215"/>
                <a:gd name="T79" fmla="*/ 160 h 222"/>
                <a:gd name="T80" fmla="*/ 167 w 215"/>
                <a:gd name="T81" fmla="*/ 139 h 222"/>
                <a:gd name="T82" fmla="*/ 137 w 215"/>
                <a:gd name="T83" fmla="*/ 161 h 222"/>
                <a:gd name="T84" fmla="*/ 144 w 215"/>
                <a:gd name="T85" fmla="*/ 19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5" h="222">
                  <a:moveTo>
                    <a:pt x="33" y="70"/>
                  </a:moveTo>
                  <a:cubicBezTo>
                    <a:pt x="38" y="70"/>
                    <a:pt x="42" y="71"/>
                    <a:pt x="46" y="72"/>
                  </a:cubicBezTo>
                  <a:cubicBezTo>
                    <a:pt x="50" y="74"/>
                    <a:pt x="54" y="77"/>
                    <a:pt x="57" y="80"/>
                  </a:cubicBezTo>
                  <a:cubicBezTo>
                    <a:pt x="60" y="83"/>
                    <a:pt x="63" y="87"/>
                    <a:pt x="64" y="91"/>
                  </a:cubicBezTo>
                  <a:cubicBezTo>
                    <a:pt x="66" y="95"/>
                    <a:pt x="67" y="100"/>
                    <a:pt x="67" y="104"/>
                  </a:cubicBezTo>
                  <a:cubicBezTo>
                    <a:pt x="67" y="109"/>
                    <a:pt x="66" y="114"/>
                    <a:pt x="64" y="118"/>
                  </a:cubicBezTo>
                  <a:cubicBezTo>
                    <a:pt x="63" y="122"/>
                    <a:pt x="60" y="126"/>
                    <a:pt x="57" y="129"/>
                  </a:cubicBezTo>
                  <a:cubicBezTo>
                    <a:pt x="54" y="132"/>
                    <a:pt x="50" y="135"/>
                    <a:pt x="46" y="136"/>
                  </a:cubicBezTo>
                  <a:cubicBezTo>
                    <a:pt x="42" y="138"/>
                    <a:pt x="38" y="139"/>
                    <a:pt x="33" y="139"/>
                  </a:cubicBezTo>
                  <a:cubicBezTo>
                    <a:pt x="29" y="139"/>
                    <a:pt x="24" y="138"/>
                    <a:pt x="20" y="136"/>
                  </a:cubicBezTo>
                  <a:cubicBezTo>
                    <a:pt x="16" y="135"/>
                    <a:pt x="13" y="132"/>
                    <a:pt x="9" y="129"/>
                  </a:cubicBezTo>
                  <a:cubicBezTo>
                    <a:pt x="6" y="126"/>
                    <a:pt x="4" y="122"/>
                    <a:pt x="2" y="118"/>
                  </a:cubicBezTo>
                  <a:cubicBezTo>
                    <a:pt x="0" y="114"/>
                    <a:pt x="0" y="109"/>
                    <a:pt x="0" y="104"/>
                  </a:cubicBezTo>
                  <a:cubicBezTo>
                    <a:pt x="0" y="100"/>
                    <a:pt x="0" y="95"/>
                    <a:pt x="2" y="91"/>
                  </a:cubicBezTo>
                  <a:cubicBezTo>
                    <a:pt x="4" y="87"/>
                    <a:pt x="6" y="83"/>
                    <a:pt x="9" y="80"/>
                  </a:cubicBezTo>
                  <a:cubicBezTo>
                    <a:pt x="13" y="77"/>
                    <a:pt x="16" y="74"/>
                    <a:pt x="20" y="72"/>
                  </a:cubicBezTo>
                  <a:cubicBezTo>
                    <a:pt x="24" y="71"/>
                    <a:pt x="29" y="70"/>
                    <a:pt x="33" y="70"/>
                  </a:cubicBezTo>
                  <a:close/>
                  <a:moveTo>
                    <a:pt x="33" y="125"/>
                  </a:moveTo>
                  <a:cubicBezTo>
                    <a:pt x="36" y="125"/>
                    <a:pt x="39" y="125"/>
                    <a:pt x="41" y="124"/>
                  </a:cubicBezTo>
                  <a:cubicBezTo>
                    <a:pt x="44" y="122"/>
                    <a:pt x="46" y="121"/>
                    <a:pt x="48" y="119"/>
                  </a:cubicBezTo>
                  <a:cubicBezTo>
                    <a:pt x="49" y="117"/>
                    <a:pt x="51" y="115"/>
                    <a:pt x="52" y="112"/>
                  </a:cubicBezTo>
                  <a:cubicBezTo>
                    <a:pt x="53" y="110"/>
                    <a:pt x="54" y="107"/>
                    <a:pt x="54" y="104"/>
                  </a:cubicBezTo>
                  <a:cubicBezTo>
                    <a:pt x="54" y="101"/>
                    <a:pt x="53" y="99"/>
                    <a:pt x="52" y="96"/>
                  </a:cubicBezTo>
                  <a:cubicBezTo>
                    <a:pt x="51" y="94"/>
                    <a:pt x="49" y="91"/>
                    <a:pt x="48" y="90"/>
                  </a:cubicBezTo>
                  <a:cubicBezTo>
                    <a:pt x="46" y="88"/>
                    <a:pt x="44" y="86"/>
                    <a:pt x="41" y="85"/>
                  </a:cubicBezTo>
                  <a:cubicBezTo>
                    <a:pt x="39" y="84"/>
                    <a:pt x="36" y="84"/>
                    <a:pt x="33" y="84"/>
                  </a:cubicBezTo>
                  <a:cubicBezTo>
                    <a:pt x="31" y="84"/>
                    <a:pt x="28" y="84"/>
                    <a:pt x="25" y="85"/>
                  </a:cubicBezTo>
                  <a:cubicBezTo>
                    <a:pt x="23" y="86"/>
                    <a:pt x="21" y="88"/>
                    <a:pt x="19" y="90"/>
                  </a:cubicBezTo>
                  <a:cubicBezTo>
                    <a:pt x="17" y="91"/>
                    <a:pt x="16" y="94"/>
                    <a:pt x="15" y="96"/>
                  </a:cubicBezTo>
                  <a:cubicBezTo>
                    <a:pt x="14" y="99"/>
                    <a:pt x="13" y="101"/>
                    <a:pt x="13" y="104"/>
                  </a:cubicBezTo>
                  <a:cubicBezTo>
                    <a:pt x="13" y="107"/>
                    <a:pt x="14" y="110"/>
                    <a:pt x="15" y="112"/>
                  </a:cubicBezTo>
                  <a:cubicBezTo>
                    <a:pt x="16" y="115"/>
                    <a:pt x="17" y="117"/>
                    <a:pt x="19" y="119"/>
                  </a:cubicBezTo>
                  <a:cubicBezTo>
                    <a:pt x="21" y="121"/>
                    <a:pt x="23" y="122"/>
                    <a:pt x="25" y="124"/>
                  </a:cubicBezTo>
                  <a:cubicBezTo>
                    <a:pt x="28" y="125"/>
                    <a:pt x="31" y="125"/>
                    <a:pt x="33" y="125"/>
                  </a:cubicBezTo>
                  <a:close/>
                  <a:moveTo>
                    <a:pt x="195" y="134"/>
                  </a:moveTo>
                  <a:cubicBezTo>
                    <a:pt x="198" y="136"/>
                    <a:pt x="201" y="138"/>
                    <a:pt x="203" y="141"/>
                  </a:cubicBezTo>
                  <a:cubicBezTo>
                    <a:pt x="206" y="144"/>
                    <a:pt x="208" y="147"/>
                    <a:pt x="210" y="151"/>
                  </a:cubicBezTo>
                  <a:cubicBezTo>
                    <a:pt x="212" y="154"/>
                    <a:pt x="213" y="158"/>
                    <a:pt x="214" y="162"/>
                  </a:cubicBezTo>
                  <a:cubicBezTo>
                    <a:pt x="215" y="166"/>
                    <a:pt x="215" y="170"/>
                    <a:pt x="215" y="174"/>
                  </a:cubicBezTo>
                  <a:cubicBezTo>
                    <a:pt x="215" y="180"/>
                    <a:pt x="214" y="187"/>
                    <a:pt x="212" y="193"/>
                  </a:cubicBezTo>
                  <a:cubicBezTo>
                    <a:pt x="209" y="198"/>
                    <a:pt x="206" y="204"/>
                    <a:pt x="202" y="208"/>
                  </a:cubicBezTo>
                  <a:cubicBezTo>
                    <a:pt x="197" y="212"/>
                    <a:pt x="192" y="216"/>
                    <a:pt x="187" y="218"/>
                  </a:cubicBezTo>
                  <a:cubicBezTo>
                    <a:pt x="181" y="221"/>
                    <a:pt x="175" y="222"/>
                    <a:pt x="168" y="222"/>
                  </a:cubicBezTo>
                  <a:cubicBezTo>
                    <a:pt x="162" y="222"/>
                    <a:pt x="156" y="221"/>
                    <a:pt x="150" y="218"/>
                  </a:cubicBezTo>
                  <a:cubicBezTo>
                    <a:pt x="144" y="216"/>
                    <a:pt x="139" y="212"/>
                    <a:pt x="135" y="208"/>
                  </a:cubicBezTo>
                  <a:cubicBezTo>
                    <a:pt x="130" y="204"/>
                    <a:pt x="127" y="198"/>
                    <a:pt x="125" y="193"/>
                  </a:cubicBezTo>
                  <a:cubicBezTo>
                    <a:pt x="122" y="187"/>
                    <a:pt x="121" y="180"/>
                    <a:pt x="121" y="174"/>
                  </a:cubicBezTo>
                  <a:cubicBezTo>
                    <a:pt x="121" y="170"/>
                    <a:pt x="121" y="167"/>
                    <a:pt x="122" y="164"/>
                  </a:cubicBezTo>
                  <a:cubicBezTo>
                    <a:pt x="116" y="161"/>
                    <a:pt x="110" y="158"/>
                    <a:pt x="105" y="155"/>
                  </a:cubicBezTo>
                  <a:cubicBezTo>
                    <a:pt x="100" y="151"/>
                    <a:pt x="96" y="146"/>
                    <a:pt x="92" y="141"/>
                  </a:cubicBezTo>
                  <a:cubicBezTo>
                    <a:pt x="88" y="136"/>
                    <a:pt x="86" y="130"/>
                    <a:pt x="84" y="124"/>
                  </a:cubicBezTo>
                  <a:cubicBezTo>
                    <a:pt x="82" y="118"/>
                    <a:pt x="81" y="111"/>
                    <a:pt x="81" y="104"/>
                  </a:cubicBezTo>
                  <a:cubicBezTo>
                    <a:pt x="81" y="96"/>
                    <a:pt x="82" y="88"/>
                    <a:pt x="85" y="80"/>
                  </a:cubicBezTo>
                  <a:cubicBezTo>
                    <a:pt x="89" y="72"/>
                    <a:pt x="93" y="66"/>
                    <a:pt x="98" y="60"/>
                  </a:cubicBezTo>
                  <a:cubicBezTo>
                    <a:pt x="104" y="55"/>
                    <a:pt x="110" y="50"/>
                    <a:pt x="118" y="47"/>
                  </a:cubicBezTo>
                  <a:cubicBezTo>
                    <a:pt x="125" y="44"/>
                    <a:pt x="133" y="42"/>
                    <a:pt x="141" y="42"/>
                  </a:cubicBezTo>
                  <a:cubicBezTo>
                    <a:pt x="142" y="42"/>
                    <a:pt x="144" y="42"/>
                    <a:pt x="145" y="42"/>
                  </a:cubicBezTo>
                  <a:cubicBezTo>
                    <a:pt x="146" y="42"/>
                    <a:pt x="148" y="42"/>
                    <a:pt x="149" y="42"/>
                  </a:cubicBezTo>
                  <a:cubicBezTo>
                    <a:pt x="148" y="40"/>
                    <a:pt x="148" y="37"/>
                    <a:pt x="148" y="35"/>
                  </a:cubicBezTo>
                  <a:cubicBezTo>
                    <a:pt x="148" y="30"/>
                    <a:pt x="149" y="26"/>
                    <a:pt x="151" y="22"/>
                  </a:cubicBezTo>
                  <a:cubicBezTo>
                    <a:pt x="152" y="17"/>
                    <a:pt x="155" y="14"/>
                    <a:pt x="158" y="11"/>
                  </a:cubicBezTo>
                  <a:cubicBezTo>
                    <a:pt x="161" y="7"/>
                    <a:pt x="164" y="5"/>
                    <a:pt x="169" y="3"/>
                  </a:cubicBezTo>
                  <a:cubicBezTo>
                    <a:pt x="173" y="1"/>
                    <a:pt x="177" y="0"/>
                    <a:pt x="182" y="0"/>
                  </a:cubicBezTo>
                  <a:cubicBezTo>
                    <a:pt x="186" y="0"/>
                    <a:pt x="191" y="1"/>
                    <a:pt x="195" y="3"/>
                  </a:cubicBezTo>
                  <a:cubicBezTo>
                    <a:pt x="199" y="5"/>
                    <a:pt x="202" y="7"/>
                    <a:pt x="205" y="11"/>
                  </a:cubicBezTo>
                  <a:cubicBezTo>
                    <a:pt x="208" y="14"/>
                    <a:pt x="211" y="17"/>
                    <a:pt x="213" y="22"/>
                  </a:cubicBezTo>
                  <a:cubicBezTo>
                    <a:pt x="214" y="26"/>
                    <a:pt x="215" y="30"/>
                    <a:pt x="215" y="35"/>
                  </a:cubicBezTo>
                  <a:cubicBezTo>
                    <a:pt x="215" y="39"/>
                    <a:pt x="215" y="43"/>
                    <a:pt x="214" y="46"/>
                  </a:cubicBezTo>
                  <a:cubicBezTo>
                    <a:pt x="212" y="50"/>
                    <a:pt x="211" y="53"/>
                    <a:pt x="209" y="56"/>
                  </a:cubicBezTo>
                  <a:cubicBezTo>
                    <a:pt x="206" y="59"/>
                    <a:pt x="204" y="61"/>
                    <a:pt x="201" y="64"/>
                  </a:cubicBezTo>
                  <a:cubicBezTo>
                    <a:pt x="198" y="66"/>
                    <a:pt x="194" y="67"/>
                    <a:pt x="191" y="68"/>
                  </a:cubicBezTo>
                  <a:cubicBezTo>
                    <a:pt x="194" y="74"/>
                    <a:pt x="197" y="79"/>
                    <a:pt x="199" y="85"/>
                  </a:cubicBezTo>
                  <a:cubicBezTo>
                    <a:pt x="201" y="92"/>
                    <a:pt x="202" y="98"/>
                    <a:pt x="202" y="104"/>
                  </a:cubicBezTo>
                  <a:cubicBezTo>
                    <a:pt x="202" y="109"/>
                    <a:pt x="201" y="115"/>
                    <a:pt x="200" y="119"/>
                  </a:cubicBezTo>
                  <a:cubicBezTo>
                    <a:pt x="199" y="124"/>
                    <a:pt x="197" y="129"/>
                    <a:pt x="195" y="134"/>
                  </a:cubicBezTo>
                  <a:close/>
                  <a:moveTo>
                    <a:pt x="161" y="35"/>
                  </a:moveTo>
                  <a:cubicBezTo>
                    <a:pt x="161" y="39"/>
                    <a:pt x="163" y="43"/>
                    <a:pt x="165" y="47"/>
                  </a:cubicBezTo>
                  <a:cubicBezTo>
                    <a:pt x="168" y="48"/>
                    <a:pt x="170" y="49"/>
                    <a:pt x="172" y="51"/>
                  </a:cubicBezTo>
                  <a:cubicBezTo>
                    <a:pt x="175" y="52"/>
                    <a:pt x="177" y="54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6"/>
                    <a:pt x="181" y="56"/>
                    <a:pt x="182" y="56"/>
                  </a:cubicBezTo>
                  <a:cubicBezTo>
                    <a:pt x="184" y="56"/>
                    <a:pt x="187" y="55"/>
                    <a:pt x="190" y="54"/>
                  </a:cubicBezTo>
                  <a:cubicBezTo>
                    <a:pt x="192" y="53"/>
                    <a:pt x="194" y="52"/>
                    <a:pt x="196" y="50"/>
                  </a:cubicBezTo>
                  <a:cubicBezTo>
                    <a:pt x="198" y="48"/>
                    <a:pt x="199" y="46"/>
                    <a:pt x="200" y="43"/>
                  </a:cubicBezTo>
                  <a:cubicBezTo>
                    <a:pt x="201" y="41"/>
                    <a:pt x="202" y="38"/>
                    <a:pt x="202" y="35"/>
                  </a:cubicBezTo>
                  <a:cubicBezTo>
                    <a:pt x="202" y="32"/>
                    <a:pt x="201" y="29"/>
                    <a:pt x="200" y="27"/>
                  </a:cubicBezTo>
                  <a:cubicBezTo>
                    <a:pt x="199" y="24"/>
                    <a:pt x="198" y="22"/>
                    <a:pt x="196" y="20"/>
                  </a:cubicBezTo>
                  <a:cubicBezTo>
                    <a:pt x="194" y="18"/>
                    <a:pt x="192" y="17"/>
                    <a:pt x="190" y="16"/>
                  </a:cubicBezTo>
                  <a:cubicBezTo>
                    <a:pt x="187" y="15"/>
                    <a:pt x="184" y="14"/>
                    <a:pt x="182" y="14"/>
                  </a:cubicBezTo>
                  <a:cubicBezTo>
                    <a:pt x="179" y="14"/>
                    <a:pt x="176" y="15"/>
                    <a:pt x="174" y="16"/>
                  </a:cubicBezTo>
                  <a:cubicBezTo>
                    <a:pt x="171" y="17"/>
                    <a:pt x="169" y="18"/>
                    <a:pt x="167" y="20"/>
                  </a:cubicBezTo>
                  <a:cubicBezTo>
                    <a:pt x="166" y="22"/>
                    <a:pt x="164" y="24"/>
                    <a:pt x="163" y="27"/>
                  </a:cubicBezTo>
                  <a:cubicBezTo>
                    <a:pt x="162" y="29"/>
                    <a:pt x="161" y="32"/>
                    <a:pt x="161" y="35"/>
                  </a:cubicBezTo>
                  <a:close/>
                  <a:moveTo>
                    <a:pt x="94" y="104"/>
                  </a:moveTo>
                  <a:cubicBezTo>
                    <a:pt x="94" y="110"/>
                    <a:pt x="95" y="115"/>
                    <a:pt x="96" y="119"/>
                  </a:cubicBezTo>
                  <a:cubicBezTo>
                    <a:pt x="98" y="124"/>
                    <a:pt x="100" y="129"/>
                    <a:pt x="103" y="133"/>
                  </a:cubicBezTo>
                  <a:cubicBezTo>
                    <a:pt x="106" y="137"/>
                    <a:pt x="109" y="141"/>
                    <a:pt x="113" y="144"/>
                  </a:cubicBezTo>
                  <a:cubicBezTo>
                    <a:pt x="117" y="147"/>
                    <a:pt x="122" y="149"/>
                    <a:pt x="127" y="151"/>
                  </a:cubicBezTo>
                  <a:cubicBezTo>
                    <a:pt x="131" y="143"/>
                    <a:pt x="137" y="136"/>
                    <a:pt x="144" y="132"/>
                  </a:cubicBezTo>
                  <a:cubicBezTo>
                    <a:pt x="151" y="127"/>
                    <a:pt x="159" y="125"/>
                    <a:pt x="168" y="125"/>
                  </a:cubicBezTo>
                  <a:cubicBezTo>
                    <a:pt x="173" y="125"/>
                    <a:pt x="178" y="126"/>
                    <a:pt x="183" y="127"/>
                  </a:cubicBezTo>
                  <a:cubicBezTo>
                    <a:pt x="185" y="124"/>
                    <a:pt x="186" y="120"/>
                    <a:pt x="187" y="116"/>
                  </a:cubicBezTo>
                  <a:cubicBezTo>
                    <a:pt x="188" y="112"/>
                    <a:pt x="188" y="108"/>
                    <a:pt x="188" y="104"/>
                  </a:cubicBezTo>
                  <a:cubicBezTo>
                    <a:pt x="188" y="97"/>
                    <a:pt x="187" y="91"/>
                    <a:pt x="184" y="85"/>
                  </a:cubicBezTo>
                  <a:cubicBezTo>
                    <a:pt x="182" y="79"/>
                    <a:pt x="178" y="73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0" y="66"/>
                    <a:pt x="168" y="64"/>
                    <a:pt x="165" y="63"/>
                  </a:cubicBezTo>
                  <a:cubicBezTo>
                    <a:pt x="163" y="61"/>
                    <a:pt x="160" y="60"/>
                    <a:pt x="157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2" y="57"/>
                    <a:pt x="147" y="56"/>
                    <a:pt x="141" y="56"/>
                  </a:cubicBezTo>
                  <a:cubicBezTo>
                    <a:pt x="135" y="56"/>
                    <a:pt x="129" y="57"/>
                    <a:pt x="123" y="60"/>
                  </a:cubicBezTo>
                  <a:cubicBezTo>
                    <a:pt x="117" y="62"/>
                    <a:pt x="112" y="66"/>
                    <a:pt x="108" y="70"/>
                  </a:cubicBezTo>
                  <a:cubicBezTo>
                    <a:pt x="104" y="74"/>
                    <a:pt x="100" y="80"/>
                    <a:pt x="98" y="85"/>
                  </a:cubicBezTo>
                  <a:cubicBezTo>
                    <a:pt x="95" y="91"/>
                    <a:pt x="94" y="98"/>
                    <a:pt x="94" y="104"/>
                  </a:cubicBezTo>
                  <a:close/>
                  <a:moveTo>
                    <a:pt x="168" y="208"/>
                  </a:moveTo>
                  <a:cubicBezTo>
                    <a:pt x="173" y="208"/>
                    <a:pt x="177" y="207"/>
                    <a:pt x="181" y="206"/>
                  </a:cubicBezTo>
                  <a:cubicBezTo>
                    <a:pt x="185" y="204"/>
                    <a:pt x="189" y="201"/>
                    <a:pt x="192" y="198"/>
                  </a:cubicBezTo>
                  <a:cubicBezTo>
                    <a:pt x="195" y="195"/>
                    <a:pt x="197" y="191"/>
                    <a:pt x="199" y="187"/>
                  </a:cubicBezTo>
                  <a:cubicBezTo>
                    <a:pt x="201" y="183"/>
                    <a:pt x="202" y="178"/>
                    <a:pt x="202" y="174"/>
                  </a:cubicBezTo>
                  <a:cubicBezTo>
                    <a:pt x="202" y="169"/>
                    <a:pt x="201" y="164"/>
                    <a:pt x="199" y="160"/>
                  </a:cubicBezTo>
                  <a:cubicBezTo>
                    <a:pt x="197" y="156"/>
                    <a:pt x="195" y="152"/>
                    <a:pt x="192" y="149"/>
                  </a:cubicBezTo>
                  <a:cubicBezTo>
                    <a:pt x="189" y="146"/>
                    <a:pt x="185" y="143"/>
                    <a:pt x="181" y="142"/>
                  </a:cubicBezTo>
                  <a:cubicBezTo>
                    <a:pt x="176" y="140"/>
                    <a:pt x="172" y="139"/>
                    <a:pt x="167" y="139"/>
                  </a:cubicBezTo>
                  <a:cubicBezTo>
                    <a:pt x="163" y="139"/>
                    <a:pt x="158" y="140"/>
                    <a:pt x="154" y="142"/>
                  </a:cubicBezTo>
                  <a:cubicBezTo>
                    <a:pt x="150" y="144"/>
                    <a:pt x="147" y="146"/>
                    <a:pt x="144" y="150"/>
                  </a:cubicBezTo>
                  <a:cubicBezTo>
                    <a:pt x="141" y="153"/>
                    <a:pt x="139" y="156"/>
                    <a:pt x="137" y="161"/>
                  </a:cubicBezTo>
                  <a:cubicBezTo>
                    <a:pt x="135" y="165"/>
                    <a:pt x="134" y="169"/>
                    <a:pt x="134" y="174"/>
                  </a:cubicBezTo>
                  <a:cubicBezTo>
                    <a:pt x="134" y="178"/>
                    <a:pt x="135" y="183"/>
                    <a:pt x="137" y="187"/>
                  </a:cubicBezTo>
                  <a:cubicBezTo>
                    <a:pt x="139" y="191"/>
                    <a:pt x="141" y="195"/>
                    <a:pt x="144" y="198"/>
                  </a:cubicBezTo>
                  <a:cubicBezTo>
                    <a:pt x="147" y="201"/>
                    <a:pt x="151" y="204"/>
                    <a:pt x="155" y="206"/>
                  </a:cubicBezTo>
                  <a:cubicBezTo>
                    <a:pt x="159" y="207"/>
                    <a:pt x="164" y="208"/>
                    <a:pt x="168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7844" tIns="43923" rIns="87844" bIns="439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83CF3A-66A4-45C4-8D31-EAC83466A0F3}"/>
                </a:ext>
              </a:extLst>
            </p:cNvPr>
            <p:cNvSpPr txBox="1"/>
            <p:nvPr/>
          </p:nvSpPr>
          <p:spPr>
            <a:xfrm>
              <a:off x="4863419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Deep integration via API’s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B7D5A-26B2-4292-BF35-AF0E1FA87375}"/>
              </a:ext>
            </a:extLst>
          </p:cNvPr>
          <p:cNvGrpSpPr/>
          <p:nvPr/>
        </p:nvGrpSpPr>
        <p:grpSpPr>
          <a:xfrm>
            <a:off x="8717193" y="1760705"/>
            <a:ext cx="3084472" cy="2942617"/>
            <a:chOff x="8719226" y="1668293"/>
            <a:chExt cx="3084472" cy="29426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9D443C-0702-4405-B553-66B252C1C416}"/>
                </a:ext>
              </a:extLst>
            </p:cNvPr>
            <p:cNvSpPr/>
            <p:nvPr/>
          </p:nvSpPr>
          <p:spPr bwMode="auto">
            <a:xfrm>
              <a:off x="8719226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Paperclip">
              <a:extLst>
                <a:ext uri="{FF2B5EF4-FFF2-40B4-BE49-F238E27FC236}">
                  <a16:creationId xmlns:a16="http://schemas.microsoft.com/office/drawing/2014/main" id="{23406A43-6F50-4E07-86A1-6401EA521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67637" y="2036038"/>
              <a:ext cx="1592374" cy="15923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212C84-EF3C-4486-A33B-4F2557F3E3BA}"/>
                </a:ext>
              </a:extLst>
            </p:cNvPr>
            <p:cNvSpPr txBox="1"/>
            <p:nvPr/>
          </p:nvSpPr>
          <p:spPr>
            <a:xfrm>
              <a:off x="8720029" y="3650646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Owning my file types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832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1887D-0E64-4667-835C-93B0344E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3804033"/>
          </a:xfrm>
        </p:spPr>
        <p:txBody>
          <a:bodyPr/>
          <a:lstStyle/>
          <a:p>
            <a:r>
              <a:rPr lang="en-US" sz="2400"/>
              <a:t>Enabling custom file experiences for your file types</a:t>
            </a:r>
          </a:p>
          <a:p>
            <a:pPr lvl="1"/>
            <a:r>
              <a:rPr lang="nl-BE" sz="1600"/>
              <a:t>File preview</a:t>
            </a:r>
          </a:p>
          <a:p>
            <a:pPr lvl="1"/>
            <a:r>
              <a:rPr lang="en-US" sz="1600"/>
              <a:t>Create new files in the browser</a:t>
            </a:r>
          </a:p>
          <a:p>
            <a:pPr lvl="1"/>
            <a:r>
              <a:rPr lang="en-US" sz="1600"/>
              <a:t>Rich view/edit capability</a:t>
            </a:r>
          </a:p>
          <a:p>
            <a:pPr lvl="1"/>
            <a:r>
              <a:rPr lang="en-US" sz="1600"/>
              <a:t>Custom actions that launch into your app</a:t>
            </a:r>
          </a:p>
          <a:p>
            <a:pPr lvl="1"/>
            <a:r>
              <a:rPr lang="nl-BE" sz="1600"/>
              <a:t>Customized file icons</a:t>
            </a:r>
          </a:p>
          <a:p>
            <a:pPr lvl="1"/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Documentation</a:t>
            </a:r>
            <a:endParaRPr lang="en-US" sz="1600"/>
          </a:p>
          <a:p>
            <a:pPr lvl="1"/>
            <a:r>
              <a:rPr lang="en-US" sz="1600"/>
              <a:t>Custom file handler sample</a:t>
            </a:r>
            <a:endParaRPr lang="LID4096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File handlers</a:t>
            </a:r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C40C9-67A8-4249-B8DC-43C80EB7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105" y="436683"/>
            <a:ext cx="4759801" cy="2431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E00310-4D0A-4779-93F1-525ABBFB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364" y="3385997"/>
            <a:ext cx="3863285" cy="290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4251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1887D-0E64-4667-835C-93B0344E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3816345"/>
          </a:xfrm>
        </p:spPr>
        <p:txBody>
          <a:bodyPr/>
          <a:lstStyle/>
          <a:p>
            <a:r>
              <a:rPr lang="en-US" sz="2400"/>
              <a:t>Enables ISV/third party specific data to appear in Microsoft Search results</a:t>
            </a:r>
          </a:p>
          <a:p>
            <a:pPr lvl="1"/>
            <a:r>
              <a:rPr lang="en-US" sz="1600"/>
              <a:t>Index your file data</a:t>
            </a:r>
          </a:p>
          <a:p>
            <a:pPr lvl="1"/>
            <a:r>
              <a:rPr lang="en-US" sz="1600"/>
              <a:t>6 Microsoft built connectors – 100+ 3</a:t>
            </a:r>
            <a:r>
              <a:rPr lang="en-US" sz="1600" baseline="30000"/>
              <a:t>rd</a:t>
            </a:r>
            <a:r>
              <a:rPr lang="en-US" sz="1600"/>
              <a:t> party connectors</a:t>
            </a:r>
            <a:endParaRPr lang="nl-BE" sz="1600"/>
          </a:p>
          <a:p>
            <a:pPr lvl="1"/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Documentation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Microsoft Graph Connector gallery</a:t>
            </a:r>
            <a:endParaRPr lang="en-US" sz="1600"/>
          </a:p>
          <a:p>
            <a:pPr lvl="1"/>
            <a:r>
              <a:rPr lang="en-US" sz="1600">
                <a:hlinkClick r:id="rId4"/>
              </a:rPr>
              <a:t>Graph connector dotnet sample</a:t>
            </a:r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Graph Connector (preview)</a:t>
            </a:r>
            <a:endParaRPr lang="LID4096"/>
          </a:p>
        </p:txBody>
      </p:sp>
      <p:pic>
        <p:nvPicPr>
          <p:cNvPr id="5122" name="Picture 2" descr="Diagram: on-premises and cloud-based data is pulled by connectors and indexed by the Microsoft Search API, and then the Microsoft Search service delivers the results to users.">
            <a:extLst>
              <a:ext uri="{FF2B5EF4-FFF2-40B4-BE49-F238E27FC236}">
                <a16:creationId xmlns:a16="http://schemas.microsoft.com/office/drawing/2014/main" id="{DA23DF67-A888-4E25-84E7-983A0BE8C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786" y="2094231"/>
            <a:ext cx="5308128" cy="24937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87307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66FCA-327B-4A20-A681-9D605D27B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List extensibility scenarios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0388-2E7D-4CFC-BA04-01420B22F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3913" y="3728272"/>
            <a:ext cx="5959496" cy="852872"/>
          </a:xfrm>
        </p:spPr>
        <p:txBody>
          <a:bodyPr/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An overview of the extensibility options when working with lists in SharePoint</a:t>
            </a:r>
            <a:endParaRPr lang="LID4096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233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EA5FAA-4E47-468F-B398-5218F7571B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Empowering business processes via Lists</a:t>
            </a:r>
            <a:endParaRPr lang="LID4096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844629-7C68-4A2E-A9DA-EC3B4A223885}"/>
              </a:ext>
            </a:extLst>
          </p:cNvPr>
          <p:cNvCxnSpPr>
            <a:cxnSpLocks/>
          </p:cNvCxnSpPr>
          <p:nvPr/>
        </p:nvCxnSpPr>
        <p:spPr>
          <a:xfrm>
            <a:off x="4392623" y="1089202"/>
            <a:ext cx="0" cy="5136471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AE213B-46C1-4BE0-BD24-065AB9604F3F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204156" y="6598142"/>
            <a:ext cx="5451508" cy="24011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B620730-BA8D-4F78-860F-A3FB783A6FD4}"/>
              </a:ext>
            </a:extLst>
          </p:cNvPr>
          <p:cNvSpPr txBox="1"/>
          <p:nvPr/>
        </p:nvSpPr>
        <p:spPr>
          <a:xfrm>
            <a:off x="5655664" y="6455000"/>
            <a:ext cx="1141498" cy="334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3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Continuum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B1F3345-6AE5-46D3-B12A-F9F2ECA49A09}"/>
              </a:ext>
            </a:extLst>
          </p:cNvPr>
          <p:cNvCxnSpPr>
            <a:cxnSpLocks/>
            <a:stCxn id="54" idx="3"/>
          </p:cNvCxnSpPr>
          <p:nvPr/>
        </p:nvCxnSpPr>
        <p:spPr>
          <a:xfrm flipV="1">
            <a:off x="6797161" y="6619799"/>
            <a:ext cx="5429678" cy="2354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E76939-F8A3-439E-81A3-C664D5E50237}"/>
              </a:ext>
            </a:extLst>
          </p:cNvPr>
          <p:cNvGrpSpPr/>
          <p:nvPr/>
        </p:nvGrpSpPr>
        <p:grpSpPr>
          <a:xfrm>
            <a:off x="8940645" y="1440441"/>
            <a:ext cx="3283125" cy="5099373"/>
            <a:chOff x="8765270" y="1234044"/>
            <a:chExt cx="3219042" cy="499983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3BCE9D-E1A8-474A-B4BD-EEE7E661C180}"/>
                </a:ext>
              </a:extLst>
            </p:cNvPr>
            <p:cNvGrpSpPr/>
            <p:nvPr/>
          </p:nvGrpSpPr>
          <p:grpSpPr>
            <a:xfrm>
              <a:off x="8765270" y="5097041"/>
              <a:ext cx="3219042" cy="1136842"/>
              <a:chOff x="8935248" y="5097041"/>
              <a:chExt cx="3219042" cy="1136842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74063D4-F592-4F45-9216-79DAE561FC64}"/>
                  </a:ext>
                </a:extLst>
              </p:cNvPr>
              <p:cNvSpPr txBox="1"/>
              <p:nvPr/>
            </p:nvSpPr>
            <p:spPr>
              <a:xfrm>
                <a:off x="9619548" y="5097041"/>
                <a:ext cx="1936877" cy="32778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1530">
                    <a:cs typeface="Segoe UI Semilight"/>
                  </a:rPr>
                  <a:t>Integrated Solutions</a:t>
                </a:r>
                <a:endParaRPr lang="en-US" sz="1530"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699FDE6-B1C3-434E-A62C-32524F001331}"/>
                  </a:ext>
                </a:extLst>
              </p:cNvPr>
              <p:cNvSpPr txBox="1"/>
              <p:nvPr/>
            </p:nvSpPr>
            <p:spPr>
              <a:xfrm>
                <a:off x="8935248" y="5450848"/>
                <a:ext cx="3219042" cy="7830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22">
                    <a:solidFill>
                      <a:srgbClr val="262626"/>
                    </a:solidFill>
                    <a:latin typeface="Segoe UI" panose="020B0502040204020203" pitchFamily="34" charset="0"/>
                  </a:rPr>
                  <a:t>Compose analytics, user experiences, and business processes using an integrated set of services from Microsoft.</a:t>
                </a:r>
                <a:endParaRPr lang="en-US" sz="1122">
                  <a:solidFill>
                    <a:srgbClr val="282828"/>
                  </a:solidFill>
                  <a:latin typeface="Segoe UI"/>
                </a:endParaRPr>
              </a:p>
              <a:p>
                <a:pPr algn="ctr"/>
                <a:endParaRPr lang="en-US" sz="1122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88B62C-7CE0-4B8E-B6FA-2846EB9EF5EB}"/>
                </a:ext>
              </a:extLst>
            </p:cNvPr>
            <p:cNvGrpSpPr/>
            <p:nvPr/>
          </p:nvGrpSpPr>
          <p:grpSpPr>
            <a:xfrm>
              <a:off x="8815200" y="1234044"/>
              <a:ext cx="3119183" cy="3701407"/>
              <a:chOff x="9092405" y="1790475"/>
              <a:chExt cx="2594765" cy="3157028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5564C643-9787-42C0-8D69-5EE1707B6C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180"/>
              <a:stretch/>
            </p:blipFill>
            <p:spPr>
              <a:xfrm>
                <a:off x="9092405" y="1790475"/>
                <a:ext cx="2233920" cy="203546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1EAD511-39EA-4371-A544-9B71AC6C8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02370" y="3175050"/>
                <a:ext cx="2284800" cy="17724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52A698-E89E-456D-8490-E93C869BE674}"/>
              </a:ext>
            </a:extLst>
          </p:cNvPr>
          <p:cNvGrpSpPr/>
          <p:nvPr/>
        </p:nvGrpSpPr>
        <p:grpSpPr>
          <a:xfrm>
            <a:off x="434352" y="1440641"/>
            <a:ext cx="3662314" cy="4920982"/>
            <a:chOff x="425010" y="1234241"/>
            <a:chExt cx="3590830" cy="482493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18902F2-7CF3-4501-93FB-22696B3327D8}"/>
                </a:ext>
              </a:extLst>
            </p:cNvPr>
            <p:cNvGrpSpPr/>
            <p:nvPr/>
          </p:nvGrpSpPr>
          <p:grpSpPr>
            <a:xfrm>
              <a:off x="787203" y="5085533"/>
              <a:ext cx="2866444" cy="973638"/>
              <a:chOff x="859525" y="5097039"/>
              <a:chExt cx="2866444" cy="97363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2262E09-CF84-4387-80DA-1C11617D4EC4}"/>
                  </a:ext>
                </a:extLst>
              </p:cNvPr>
              <p:cNvSpPr txBox="1"/>
              <p:nvPr/>
            </p:nvSpPr>
            <p:spPr>
              <a:xfrm>
                <a:off x="1563605" y="5097039"/>
                <a:ext cx="1604927" cy="32778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1530">
                    <a:latin typeface="Segoe UI" panose="020B0502040204020203" pitchFamily="34" charset="0"/>
                    <a:cs typeface="Segoe UI" panose="020B0502040204020203" pitchFamily="34" charset="0"/>
                  </a:rPr>
                  <a:t>Native Efficiency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5878164-68F0-4F8A-B4EF-48A7492A98C0}"/>
                  </a:ext>
                </a:extLst>
              </p:cNvPr>
              <p:cNvSpPr txBox="1"/>
              <p:nvPr/>
            </p:nvSpPr>
            <p:spPr>
              <a:xfrm>
                <a:off x="859525" y="5460317"/>
                <a:ext cx="2866444" cy="610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22">
                    <a:latin typeface="Segoe UI"/>
                    <a:cs typeface="Segoe UI"/>
                  </a:rPr>
                  <a:t>Collect, manage, and distribute content and data using SharePoint lists and libraries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6116190-613F-40C5-8A25-54327FA63106}"/>
                </a:ext>
              </a:extLst>
            </p:cNvPr>
            <p:cNvGrpSpPr/>
            <p:nvPr/>
          </p:nvGrpSpPr>
          <p:grpSpPr>
            <a:xfrm>
              <a:off x="425010" y="1234241"/>
              <a:ext cx="3590830" cy="3623138"/>
              <a:chOff x="557963" y="1790417"/>
              <a:chExt cx="3590830" cy="3623138"/>
            </a:xfrm>
          </p:grpSpPr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93B6A7F2-3642-490B-9F75-088EC10976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63" y="1790417"/>
                <a:ext cx="3035407" cy="202173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>
                <a:extLst>
                  <a:ext uri="{FF2B5EF4-FFF2-40B4-BE49-F238E27FC236}">
                    <a16:creationId xmlns:a16="http://schemas.microsoft.com/office/drawing/2014/main" id="{CD5B8B7F-16DE-41A3-8E90-914CBF8F4D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8898" y="3395493"/>
                <a:ext cx="3029895" cy="201806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518007-CA99-4067-A56F-302266DDD0A0}"/>
              </a:ext>
            </a:extLst>
          </p:cNvPr>
          <p:cNvGrpSpPr/>
          <p:nvPr/>
        </p:nvGrpSpPr>
        <p:grpSpPr>
          <a:xfrm>
            <a:off x="4664646" y="1440442"/>
            <a:ext cx="3708019" cy="4923259"/>
            <a:chOff x="4593636" y="1234045"/>
            <a:chExt cx="3635643" cy="4827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2124A3F-278E-43DC-A99B-E546A7BF33F7}"/>
                </a:ext>
              </a:extLst>
            </p:cNvPr>
            <p:cNvGrpSpPr/>
            <p:nvPr/>
          </p:nvGrpSpPr>
          <p:grpSpPr>
            <a:xfrm>
              <a:off x="4978235" y="5087571"/>
              <a:ext cx="2866444" cy="973637"/>
              <a:chOff x="4740200" y="5087571"/>
              <a:chExt cx="2866444" cy="973637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D8C490C-4B5C-4B9D-86AB-E84B52D10E9B}"/>
                  </a:ext>
                </a:extLst>
              </p:cNvPr>
              <p:cNvSpPr txBox="1"/>
              <p:nvPr/>
            </p:nvSpPr>
            <p:spPr>
              <a:xfrm>
                <a:off x="5184145" y="5087571"/>
                <a:ext cx="2016899" cy="32778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sz="1530">
                    <a:cs typeface="Segoe UI Semilight"/>
                  </a:rPr>
                  <a:t>Simple Configuration</a:t>
                </a:r>
                <a:endParaRPr lang="en-US" sz="1530"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E2AACC-5DE7-4A7C-8BE8-E1E284C77892}"/>
                  </a:ext>
                </a:extLst>
              </p:cNvPr>
              <p:cNvSpPr txBox="1"/>
              <p:nvPr/>
            </p:nvSpPr>
            <p:spPr>
              <a:xfrm>
                <a:off x="4740200" y="5450848"/>
                <a:ext cx="2866444" cy="6103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22">
                    <a:latin typeface="Segoe UI"/>
                    <a:cs typeface="Segoe UI"/>
                  </a:rPr>
                  <a:t>Lists are the best way to organize the things your team cares about &amp; must get done.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B11C862-B889-4F2F-94BD-624D2C34B8E7}"/>
                </a:ext>
              </a:extLst>
            </p:cNvPr>
            <p:cNvGrpSpPr/>
            <p:nvPr/>
          </p:nvGrpSpPr>
          <p:grpSpPr>
            <a:xfrm>
              <a:off x="4593636" y="1234045"/>
              <a:ext cx="3635643" cy="3639899"/>
              <a:chOff x="4593636" y="1234045"/>
              <a:chExt cx="3635643" cy="363989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CF3A476-C235-4087-8EBA-25CD4CC5F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93636" y="1234045"/>
                <a:ext cx="3035407" cy="202212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E36BC85-09E8-4A54-B090-47CD615D8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9383" y="2852211"/>
                <a:ext cx="3029896" cy="2021733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B40EB4-0086-40F4-A612-A637A11950A5}"/>
              </a:ext>
            </a:extLst>
          </p:cNvPr>
          <p:cNvCxnSpPr>
            <a:cxnSpLocks/>
          </p:cNvCxnSpPr>
          <p:nvPr/>
        </p:nvCxnSpPr>
        <p:spPr>
          <a:xfrm>
            <a:off x="8642128" y="1089202"/>
            <a:ext cx="0" cy="5136471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81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.84467440737096E13"/>
    </mc:Choice>
    <mc:Fallback>
      <p:transition advTm="1.84467440737096E1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71">
            <a:extLst>
              <a:ext uri="{FF2B5EF4-FFF2-40B4-BE49-F238E27FC236}">
                <a16:creationId xmlns:a16="http://schemas.microsoft.com/office/drawing/2014/main" id="{EE9EBD71-A76B-C841-A665-ED5621F28C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8180" y="1602030"/>
            <a:ext cx="1113913" cy="891129"/>
            <a:chOff x="2449" y="3408"/>
            <a:chExt cx="175" cy="140"/>
          </a:xfrm>
        </p:grpSpPr>
        <p:sp>
          <p:nvSpPr>
            <p:cNvPr id="13" name="Freeform 272">
              <a:extLst>
                <a:ext uri="{FF2B5EF4-FFF2-40B4-BE49-F238E27FC236}">
                  <a16:creationId xmlns:a16="http://schemas.microsoft.com/office/drawing/2014/main" id="{22B1FF82-FB38-7B47-87A7-6C70DE35B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3478"/>
              <a:ext cx="105" cy="70"/>
            </a:xfrm>
            <a:custGeom>
              <a:avLst/>
              <a:gdLst>
                <a:gd name="T0" fmla="*/ 169 w 169"/>
                <a:gd name="T1" fmla="*/ 0 h 113"/>
                <a:gd name="T2" fmla="*/ 169 w 169"/>
                <a:gd name="T3" fmla="*/ 0 h 113"/>
                <a:gd name="T4" fmla="*/ 141 w 169"/>
                <a:gd name="T5" fmla="*/ 0 h 113"/>
                <a:gd name="T6" fmla="*/ 141 w 169"/>
                <a:gd name="T7" fmla="*/ 85 h 113"/>
                <a:gd name="T8" fmla="*/ 0 w 169"/>
                <a:gd name="T9" fmla="*/ 85 h 113"/>
                <a:gd name="T10" fmla="*/ 0 w 169"/>
                <a:gd name="T11" fmla="*/ 113 h 113"/>
                <a:gd name="T12" fmla="*/ 169 w 169"/>
                <a:gd name="T13" fmla="*/ 113 h 113"/>
                <a:gd name="T14" fmla="*/ 169 w 169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13">
                  <a:moveTo>
                    <a:pt x="169" y="0"/>
                  </a:moveTo>
                  <a:lnTo>
                    <a:pt x="169" y="0"/>
                  </a:lnTo>
                  <a:lnTo>
                    <a:pt x="141" y="0"/>
                  </a:lnTo>
                  <a:lnTo>
                    <a:pt x="141" y="85"/>
                  </a:lnTo>
                  <a:lnTo>
                    <a:pt x="0" y="85"/>
                  </a:lnTo>
                  <a:lnTo>
                    <a:pt x="0" y="113"/>
                  </a:lnTo>
                  <a:lnTo>
                    <a:pt x="169" y="11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" name="Freeform 273">
              <a:extLst>
                <a:ext uri="{FF2B5EF4-FFF2-40B4-BE49-F238E27FC236}">
                  <a16:creationId xmlns:a16="http://schemas.microsoft.com/office/drawing/2014/main" id="{59CE4134-A783-AD4D-96D8-B13CE1434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" y="3408"/>
              <a:ext cx="105" cy="70"/>
            </a:xfrm>
            <a:custGeom>
              <a:avLst/>
              <a:gdLst>
                <a:gd name="T0" fmla="*/ 169 w 169"/>
                <a:gd name="T1" fmla="*/ 0 h 113"/>
                <a:gd name="T2" fmla="*/ 169 w 169"/>
                <a:gd name="T3" fmla="*/ 0 h 113"/>
                <a:gd name="T4" fmla="*/ 0 w 169"/>
                <a:gd name="T5" fmla="*/ 0 h 113"/>
                <a:gd name="T6" fmla="*/ 0 w 169"/>
                <a:gd name="T7" fmla="*/ 113 h 113"/>
                <a:gd name="T8" fmla="*/ 169 w 169"/>
                <a:gd name="T9" fmla="*/ 113 h 113"/>
                <a:gd name="T10" fmla="*/ 169 w 169"/>
                <a:gd name="T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113">
                  <a:moveTo>
                    <a:pt x="169" y="0"/>
                  </a:moveTo>
                  <a:lnTo>
                    <a:pt x="169" y="0"/>
                  </a:lnTo>
                  <a:lnTo>
                    <a:pt x="0" y="0"/>
                  </a:lnTo>
                  <a:lnTo>
                    <a:pt x="0" y="113"/>
                  </a:lnTo>
                  <a:lnTo>
                    <a:pt x="169" y="11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5" name="Freeform 274">
              <a:extLst>
                <a:ext uri="{FF2B5EF4-FFF2-40B4-BE49-F238E27FC236}">
                  <a16:creationId xmlns:a16="http://schemas.microsoft.com/office/drawing/2014/main" id="{1D3FA36B-468D-8845-BE41-6F41728D1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3" y="3443"/>
              <a:ext cx="105" cy="71"/>
            </a:xfrm>
            <a:custGeom>
              <a:avLst/>
              <a:gdLst>
                <a:gd name="T0" fmla="*/ 169 w 169"/>
                <a:gd name="T1" fmla="*/ 0 h 113"/>
                <a:gd name="T2" fmla="*/ 169 w 169"/>
                <a:gd name="T3" fmla="*/ 0 h 113"/>
                <a:gd name="T4" fmla="*/ 141 w 169"/>
                <a:gd name="T5" fmla="*/ 0 h 113"/>
                <a:gd name="T6" fmla="*/ 141 w 169"/>
                <a:gd name="T7" fmla="*/ 84 h 113"/>
                <a:gd name="T8" fmla="*/ 0 w 169"/>
                <a:gd name="T9" fmla="*/ 84 h 113"/>
                <a:gd name="T10" fmla="*/ 0 w 169"/>
                <a:gd name="T11" fmla="*/ 113 h 113"/>
                <a:gd name="T12" fmla="*/ 169 w 169"/>
                <a:gd name="T13" fmla="*/ 113 h 113"/>
                <a:gd name="T14" fmla="*/ 169 w 169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13">
                  <a:moveTo>
                    <a:pt x="169" y="0"/>
                  </a:moveTo>
                  <a:lnTo>
                    <a:pt x="169" y="0"/>
                  </a:lnTo>
                  <a:lnTo>
                    <a:pt x="141" y="0"/>
                  </a:lnTo>
                  <a:lnTo>
                    <a:pt x="141" y="84"/>
                  </a:lnTo>
                  <a:lnTo>
                    <a:pt x="0" y="84"/>
                  </a:lnTo>
                  <a:lnTo>
                    <a:pt x="0" y="113"/>
                  </a:lnTo>
                  <a:lnTo>
                    <a:pt x="169" y="11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16" name="Group 27">
            <a:extLst>
              <a:ext uri="{FF2B5EF4-FFF2-40B4-BE49-F238E27FC236}">
                <a16:creationId xmlns:a16="http://schemas.microsoft.com/office/drawing/2014/main" id="{3B688849-1A27-5B41-99DD-644C265028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8897" y="3603091"/>
            <a:ext cx="1112479" cy="589807"/>
            <a:chOff x="2423" y="874"/>
            <a:chExt cx="232" cy="123"/>
          </a:xfrm>
        </p:grpSpPr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EF74AF65-96A6-8F4D-91DE-3365E4286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" y="874"/>
              <a:ext cx="66" cy="66"/>
            </a:xfrm>
            <a:custGeom>
              <a:avLst/>
              <a:gdLst>
                <a:gd name="T0" fmla="*/ 53 w 106"/>
                <a:gd name="T1" fmla="*/ 106 h 106"/>
                <a:gd name="T2" fmla="*/ 53 w 106"/>
                <a:gd name="T3" fmla="*/ 106 h 106"/>
                <a:gd name="T4" fmla="*/ 106 w 106"/>
                <a:gd name="T5" fmla="*/ 53 h 106"/>
                <a:gd name="T6" fmla="*/ 75 w 106"/>
                <a:gd name="T7" fmla="*/ 5 h 106"/>
                <a:gd name="T8" fmla="*/ 53 w 106"/>
                <a:gd name="T9" fmla="*/ 0 h 106"/>
                <a:gd name="T10" fmla="*/ 31 w 106"/>
                <a:gd name="T11" fmla="*/ 5 h 106"/>
                <a:gd name="T12" fmla="*/ 0 w 106"/>
                <a:gd name="T13" fmla="*/ 53 h 106"/>
                <a:gd name="T14" fmla="*/ 53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53" y="106"/>
                  </a:moveTo>
                  <a:lnTo>
                    <a:pt x="53" y="106"/>
                  </a:lnTo>
                  <a:cubicBezTo>
                    <a:pt x="82" y="106"/>
                    <a:pt x="106" y="83"/>
                    <a:pt x="106" y="53"/>
                  </a:cubicBezTo>
                  <a:cubicBezTo>
                    <a:pt x="106" y="31"/>
                    <a:pt x="93" y="13"/>
                    <a:pt x="75" y="5"/>
                  </a:cubicBezTo>
                  <a:cubicBezTo>
                    <a:pt x="68" y="2"/>
                    <a:pt x="61" y="0"/>
                    <a:pt x="53" y="0"/>
                  </a:cubicBezTo>
                  <a:cubicBezTo>
                    <a:pt x="45" y="0"/>
                    <a:pt x="38" y="2"/>
                    <a:pt x="31" y="5"/>
                  </a:cubicBezTo>
                  <a:cubicBezTo>
                    <a:pt x="13" y="13"/>
                    <a:pt x="0" y="31"/>
                    <a:pt x="0" y="53"/>
                  </a:cubicBezTo>
                  <a:cubicBezTo>
                    <a:pt x="0" y="83"/>
                    <a:pt x="24" y="106"/>
                    <a:pt x="53" y="10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28988293-F69F-114E-BDA5-1B685BF4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" y="948"/>
              <a:ext cx="99" cy="49"/>
            </a:xfrm>
            <a:custGeom>
              <a:avLst/>
              <a:gdLst>
                <a:gd name="T0" fmla="*/ 80 w 160"/>
                <a:gd name="T1" fmla="*/ 0 h 80"/>
                <a:gd name="T2" fmla="*/ 80 w 160"/>
                <a:gd name="T3" fmla="*/ 0 h 80"/>
                <a:gd name="T4" fmla="*/ 0 w 160"/>
                <a:gd name="T5" fmla="*/ 80 h 80"/>
                <a:gd name="T6" fmla="*/ 160 w 160"/>
                <a:gd name="T7" fmla="*/ 80 h 80"/>
                <a:gd name="T8" fmla="*/ 80 w 16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80" y="0"/>
                  </a:moveTo>
                  <a:lnTo>
                    <a:pt x="80" y="0"/>
                  </a:lnTo>
                  <a:cubicBezTo>
                    <a:pt x="36" y="0"/>
                    <a:pt x="0" y="36"/>
                    <a:pt x="0" y="80"/>
                  </a:cubicBezTo>
                  <a:lnTo>
                    <a:pt x="160" y="80"/>
                  </a:lnTo>
                  <a:cubicBezTo>
                    <a:pt x="160" y="36"/>
                    <a:pt x="124" y="0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E9E06D88-B670-A44B-85C4-B90DF8E54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3" y="965"/>
              <a:ext cx="46" cy="32"/>
            </a:xfrm>
            <a:custGeom>
              <a:avLst/>
              <a:gdLst>
                <a:gd name="T0" fmla="*/ 0 w 75"/>
                <a:gd name="T1" fmla="*/ 53 h 53"/>
                <a:gd name="T2" fmla="*/ 0 w 75"/>
                <a:gd name="T3" fmla="*/ 53 h 53"/>
                <a:gd name="T4" fmla="*/ 63 w 75"/>
                <a:gd name="T5" fmla="*/ 53 h 53"/>
                <a:gd name="T6" fmla="*/ 63 w 75"/>
                <a:gd name="T7" fmla="*/ 53 h 53"/>
                <a:gd name="T8" fmla="*/ 75 w 75"/>
                <a:gd name="T9" fmla="*/ 5 h 53"/>
                <a:gd name="T10" fmla="*/ 54 w 75"/>
                <a:gd name="T11" fmla="*/ 0 h 53"/>
                <a:gd name="T12" fmla="*/ 0 w 75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3">
                  <a:moveTo>
                    <a:pt x="0" y="53"/>
                  </a:moveTo>
                  <a:lnTo>
                    <a:pt x="0" y="53"/>
                  </a:lnTo>
                  <a:lnTo>
                    <a:pt x="63" y="53"/>
                  </a:lnTo>
                  <a:lnTo>
                    <a:pt x="63" y="53"/>
                  </a:lnTo>
                  <a:cubicBezTo>
                    <a:pt x="63" y="36"/>
                    <a:pt x="67" y="19"/>
                    <a:pt x="75" y="5"/>
                  </a:cubicBezTo>
                  <a:cubicBezTo>
                    <a:pt x="68" y="2"/>
                    <a:pt x="61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2EE2EC25-5CC0-2348-AFC9-C0C038D78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1" y="907"/>
              <a:ext cx="50" cy="49"/>
            </a:xfrm>
            <a:custGeom>
              <a:avLst/>
              <a:gdLst>
                <a:gd name="T0" fmla="*/ 40 w 80"/>
                <a:gd name="T1" fmla="*/ 0 h 80"/>
                <a:gd name="T2" fmla="*/ 40 w 80"/>
                <a:gd name="T3" fmla="*/ 0 h 80"/>
                <a:gd name="T4" fmla="*/ 0 w 80"/>
                <a:gd name="T5" fmla="*/ 40 h 80"/>
                <a:gd name="T6" fmla="*/ 14 w 80"/>
                <a:gd name="T7" fmla="*/ 71 h 80"/>
                <a:gd name="T8" fmla="*/ 37 w 80"/>
                <a:gd name="T9" fmla="*/ 80 h 80"/>
                <a:gd name="T10" fmla="*/ 40 w 80"/>
                <a:gd name="T11" fmla="*/ 80 h 80"/>
                <a:gd name="T12" fmla="*/ 42 w 80"/>
                <a:gd name="T13" fmla="*/ 80 h 80"/>
                <a:gd name="T14" fmla="*/ 65 w 80"/>
                <a:gd name="T15" fmla="*/ 71 h 80"/>
                <a:gd name="T16" fmla="*/ 80 w 80"/>
                <a:gd name="T17" fmla="*/ 40 h 80"/>
                <a:gd name="T18" fmla="*/ 40 w 80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lnTo>
                    <a:pt x="40" y="0"/>
                  </a:lnTo>
                  <a:cubicBezTo>
                    <a:pt x="17" y="0"/>
                    <a:pt x="0" y="18"/>
                    <a:pt x="0" y="40"/>
                  </a:cubicBezTo>
                  <a:cubicBezTo>
                    <a:pt x="0" y="53"/>
                    <a:pt x="5" y="63"/>
                    <a:pt x="14" y="71"/>
                  </a:cubicBezTo>
                  <a:cubicBezTo>
                    <a:pt x="20" y="76"/>
                    <a:pt x="28" y="80"/>
                    <a:pt x="37" y="80"/>
                  </a:cubicBezTo>
                  <a:cubicBezTo>
                    <a:pt x="38" y="80"/>
                    <a:pt x="39" y="80"/>
                    <a:pt x="40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51" y="80"/>
                    <a:pt x="59" y="76"/>
                    <a:pt x="65" y="71"/>
                  </a:cubicBezTo>
                  <a:cubicBezTo>
                    <a:pt x="74" y="63"/>
                    <a:pt x="80" y="53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69682C74-720E-0741-981B-7E0264E37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3" y="898"/>
              <a:ext cx="82" cy="83"/>
            </a:xfrm>
            <a:custGeom>
              <a:avLst/>
              <a:gdLst>
                <a:gd name="T0" fmla="*/ 80 w 133"/>
                <a:gd name="T1" fmla="*/ 53 h 133"/>
                <a:gd name="T2" fmla="*/ 80 w 133"/>
                <a:gd name="T3" fmla="*/ 53 h 133"/>
                <a:gd name="T4" fmla="*/ 80 w 133"/>
                <a:gd name="T5" fmla="*/ 0 h 133"/>
                <a:gd name="T6" fmla="*/ 53 w 133"/>
                <a:gd name="T7" fmla="*/ 0 h 133"/>
                <a:gd name="T8" fmla="*/ 53 w 133"/>
                <a:gd name="T9" fmla="*/ 53 h 133"/>
                <a:gd name="T10" fmla="*/ 0 w 133"/>
                <a:gd name="T11" fmla="*/ 53 h 133"/>
                <a:gd name="T12" fmla="*/ 0 w 133"/>
                <a:gd name="T13" fmla="*/ 80 h 133"/>
                <a:gd name="T14" fmla="*/ 53 w 133"/>
                <a:gd name="T15" fmla="*/ 80 h 133"/>
                <a:gd name="T16" fmla="*/ 53 w 133"/>
                <a:gd name="T17" fmla="*/ 80 h 133"/>
                <a:gd name="T18" fmla="*/ 53 w 133"/>
                <a:gd name="T19" fmla="*/ 133 h 133"/>
                <a:gd name="T20" fmla="*/ 80 w 133"/>
                <a:gd name="T21" fmla="*/ 133 h 133"/>
                <a:gd name="T22" fmla="*/ 80 w 133"/>
                <a:gd name="T23" fmla="*/ 80 h 133"/>
                <a:gd name="T24" fmla="*/ 80 w 133"/>
                <a:gd name="T25" fmla="*/ 80 h 133"/>
                <a:gd name="T26" fmla="*/ 133 w 133"/>
                <a:gd name="T27" fmla="*/ 80 h 133"/>
                <a:gd name="T28" fmla="*/ 133 w 133"/>
                <a:gd name="T29" fmla="*/ 53 h 133"/>
                <a:gd name="T30" fmla="*/ 80 w 133"/>
                <a:gd name="T31" fmla="*/ 5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33">
                  <a:moveTo>
                    <a:pt x="80" y="53"/>
                  </a:moveTo>
                  <a:lnTo>
                    <a:pt x="80" y="53"/>
                  </a:lnTo>
                  <a:lnTo>
                    <a:pt x="80" y="0"/>
                  </a:lnTo>
                  <a:lnTo>
                    <a:pt x="53" y="0"/>
                  </a:lnTo>
                  <a:lnTo>
                    <a:pt x="53" y="53"/>
                  </a:lnTo>
                  <a:lnTo>
                    <a:pt x="0" y="53"/>
                  </a:lnTo>
                  <a:lnTo>
                    <a:pt x="0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133"/>
                  </a:lnTo>
                  <a:lnTo>
                    <a:pt x="80" y="133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133" y="80"/>
                  </a:lnTo>
                  <a:lnTo>
                    <a:pt x="133" y="53"/>
                  </a:lnTo>
                  <a:lnTo>
                    <a:pt x="80" y="53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C5D4A5B-2F2A-EE4E-910D-40F082315CC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575" y="5237807"/>
            <a:ext cx="1119123" cy="982287"/>
            <a:chOff x="3291" y="834"/>
            <a:chExt cx="229" cy="201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C4EF968D-A10E-6E43-B345-D99C6F14C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846"/>
              <a:ext cx="141" cy="42"/>
            </a:xfrm>
            <a:custGeom>
              <a:avLst/>
              <a:gdLst>
                <a:gd name="T0" fmla="*/ 0 w 226"/>
                <a:gd name="T1" fmla="*/ 67 h 67"/>
                <a:gd name="T2" fmla="*/ 0 w 226"/>
                <a:gd name="T3" fmla="*/ 67 h 67"/>
                <a:gd name="T4" fmla="*/ 226 w 226"/>
                <a:gd name="T5" fmla="*/ 67 h 67"/>
                <a:gd name="T6" fmla="*/ 226 w 226"/>
                <a:gd name="T7" fmla="*/ 0 h 67"/>
                <a:gd name="T8" fmla="*/ 0 w 226"/>
                <a:gd name="T9" fmla="*/ 0 h 67"/>
                <a:gd name="T10" fmla="*/ 0 w 226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67">
                  <a:moveTo>
                    <a:pt x="0" y="67"/>
                  </a:moveTo>
                  <a:lnTo>
                    <a:pt x="0" y="67"/>
                  </a:lnTo>
                  <a:lnTo>
                    <a:pt x="226" y="67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C76266E-31F7-0544-9C5A-DEC8B25C9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920"/>
              <a:ext cx="141" cy="41"/>
            </a:xfrm>
            <a:custGeom>
              <a:avLst/>
              <a:gdLst>
                <a:gd name="T0" fmla="*/ 0 w 226"/>
                <a:gd name="T1" fmla="*/ 67 h 67"/>
                <a:gd name="T2" fmla="*/ 0 w 226"/>
                <a:gd name="T3" fmla="*/ 67 h 67"/>
                <a:gd name="T4" fmla="*/ 226 w 226"/>
                <a:gd name="T5" fmla="*/ 67 h 67"/>
                <a:gd name="T6" fmla="*/ 226 w 226"/>
                <a:gd name="T7" fmla="*/ 0 h 67"/>
                <a:gd name="T8" fmla="*/ 0 w 226"/>
                <a:gd name="T9" fmla="*/ 0 h 67"/>
                <a:gd name="T10" fmla="*/ 0 w 226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67">
                  <a:moveTo>
                    <a:pt x="0" y="67"/>
                  </a:moveTo>
                  <a:lnTo>
                    <a:pt x="0" y="67"/>
                  </a:lnTo>
                  <a:lnTo>
                    <a:pt x="226" y="67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04A0487A-7FB5-7C47-9CEB-DD70713FD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994"/>
              <a:ext cx="141" cy="41"/>
            </a:xfrm>
            <a:custGeom>
              <a:avLst/>
              <a:gdLst>
                <a:gd name="T0" fmla="*/ 0 w 226"/>
                <a:gd name="T1" fmla="*/ 67 h 67"/>
                <a:gd name="T2" fmla="*/ 0 w 226"/>
                <a:gd name="T3" fmla="*/ 67 h 67"/>
                <a:gd name="T4" fmla="*/ 226 w 226"/>
                <a:gd name="T5" fmla="*/ 67 h 67"/>
                <a:gd name="T6" fmla="*/ 226 w 226"/>
                <a:gd name="T7" fmla="*/ 0 h 67"/>
                <a:gd name="T8" fmla="*/ 0 w 226"/>
                <a:gd name="T9" fmla="*/ 0 h 67"/>
                <a:gd name="T10" fmla="*/ 0 w 226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67">
                  <a:moveTo>
                    <a:pt x="0" y="67"/>
                  </a:moveTo>
                  <a:lnTo>
                    <a:pt x="0" y="67"/>
                  </a:lnTo>
                  <a:lnTo>
                    <a:pt x="226" y="67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AD5BC164-0DB9-B546-B382-5A60529F5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" y="907"/>
              <a:ext cx="68" cy="54"/>
            </a:xfrm>
            <a:custGeom>
              <a:avLst/>
              <a:gdLst>
                <a:gd name="T0" fmla="*/ 96 w 110"/>
                <a:gd name="T1" fmla="*/ 0 h 88"/>
                <a:gd name="T2" fmla="*/ 96 w 110"/>
                <a:gd name="T3" fmla="*/ 0 h 88"/>
                <a:gd name="T4" fmla="*/ 37 w 110"/>
                <a:gd name="T5" fmla="*/ 60 h 88"/>
                <a:gd name="T6" fmla="*/ 14 w 110"/>
                <a:gd name="T7" fmla="*/ 37 h 88"/>
                <a:gd name="T8" fmla="*/ 0 w 110"/>
                <a:gd name="T9" fmla="*/ 51 h 88"/>
                <a:gd name="T10" fmla="*/ 37 w 110"/>
                <a:gd name="T11" fmla="*/ 88 h 88"/>
                <a:gd name="T12" fmla="*/ 110 w 110"/>
                <a:gd name="T13" fmla="*/ 14 h 88"/>
                <a:gd name="T14" fmla="*/ 96 w 110"/>
                <a:gd name="T1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88">
                  <a:moveTo>
                    <a:pt x="96" y="0"/>
                  </a:moveTo>
                  <a:lnTo>
                    <a:pt x="96" y="0"/>
                  </a:lnTo>
                  <a:lnTo>
                    <a:pt x="37" y="60"/>
                  </a:lnTo>
                  <a:lnTo>
                    <a:pt x="14" y="37"/>
                  </a:lnTo>
                  <a:lnTo>
                    <a:pt x="0" y="51"/>
                  </a:lnTo>
                  <a:lnTo>
                    <a:pt x="37" y="88"/>
                  </a:lnTo>
                  <a:lnTo>
                    <a:pt x="110" y="1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4B8F36E-7966-BA4C-8AA2-1061A311A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" y="981"/>
              <a:ext cx="68" cy="54"/>
            </a:xfrm>
            <a:custGeom>
              <a:avLst/>
              <a:gdLst>
                <a:gd name="T0" fmla="*/ 14 w 110"/>
                <a:gd name="T1" fmla="*/ 37 h 88"/>
                <a:gd name="T2" fmla="*/ 14 w 110"/>
                <a:gd name="T3" fmla="*/ 37 h 88"/>
                <a:gd name="T4" fmla="*/ 0 w 110"/>
                <a:gd name="T5" fmla="*/ 51 h 88"/>
                <a:gd name="T6" fmla="*/ 37 w 110"/>
                <a:gd name="T7" fmla="*/ 88 h 88"/>
                <a:gd name="T8" fmla="*/ 110 w 110"/>
                <a:gd name="T9" fmla="*/ 14 h 88"/>
                <a:gd name="T10" fmla="*/ 96 w 110"/>
                <a:gd name="T11" fmla="*/ 0 h 88"/>
                <a:gd name="T12" fmla="*/ 37 w 110"/>
                <a:gd name="T13" fmla="*/ 59 h 88"/>
                <a:gd name="T14" fmla="*/ 14 w 110"/>
                <a:gd name="T15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88">
                  <a:moveTo>
                    <a:pt x="14" y="37"/>
                  </a:moveTo>
                  <a:lnTo>
                    <a:pt x="14" y="37"/>
                  </a:lnTo>
                  <a:lnTo>
                    <a:pt x="0" y="51"/>
                  </a:lnTo>
                  <a:lnTo>
                    <a:pt x="37" y="88"/>
                  </a:lnTo>
                  <a:lnTo>
                    <a:pt x="110" y="14"/>
                  </a:lnTo>
                  <a:lnTo>
                    <a:pt x="96" y="0"/>
                  </a:lnTo>
                  <a:lnTo>
                    <a:pt x="37" y="59"/>
                  </a:lnTo>
                  <a:lnTo>
                    <a:pt x="14" y="37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9FF5F0E9-4F61-F547-B52C-180E8FE88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2" y="834"/>
              <a:ext cx="68" cy="54"/>
            </a:xfrm>
            <a:custGeom>
              <a:avLst/>
              <a:gdLst>
                <a:gd name="T0" fmla="*/ 96 w 110"/>
                <a:gd name="T1" fmla="*/ 0 h 87"/>
                <a:gd name="T2" fmla="*/ 96 w 110"/>
                <a:gd name="T3" fmla="*/ 0 h 87"/>
                <a:gd name="T4" fmla="*/ 37 w 110"/>
                <a:gd name="T5" fmla="*/ 59 h 87"/>
                <a:gd name="T6" fmla="*/ 14 w 110"/>
                <a:gd name="T7" fmla="*/ 36 h 87"/>
                <a:gd name="T8" fmla="*/ 0 w 110"/>
                <a:gd name="T9" fmla="*/ 50 h 87"/>
                <a:gd name="T10" fmla="*/ 37 w 110"/>
                <a:gd name="T11" fmla="*/ 87 h 87"/>
                <a:gd name="T12" fmla="*/ 110 w 110"/>
                <a:gd name="T13" fmla="*/ 14 h 87"/>
                <a:gd name="T14" fmla="*/ 96 w 110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87">
                  <a:moveTo>
                    <a:pt x="96" y="0"/>
                  </a:moveTo>
                  <a:lnTo>
                    <a:pt x="96" y="0"/>
                  </a:lnTo>
                  <a:lnTo>
                    <a:pt x="37" y="59"/>
                  </a:lnTo>
                  <a:lnTo>
                    <a:pt x="14" y="36"/>
                  </a:lnTo>
                  <a:lnTo>
                    <a:pt x="0" y="50"/>
                  </a:lnTo>
                  <a:lnTo>
                    <a:pt x="37" y="87"/>
                  </a:lnTo>
                  <a:lnTo>
                    <a:pt x="110" y="1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8BB5B2B-B386-4FA9-865D-20D93E08F207}"/>
              </a:ext>
            </a:extLst>
          </p:cNvPr>
          <p:cNvGrpSpPr/>
          <p:nvPr/>
        </p:nvGrpSpPr>
        <p:grpSpPr>
          <a:xfrm>
            <a:off x="6924566" y="2400564"/>
            <a:ext cx="5083011" cy="3405736"/>
            <a:chOff x="6788542" y="2353708"/>
            <a:chExt cx="4983797" cy="333926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81DC98E-81CC-4364-8196-860544420B9C}"/>
                </a:ext>
              </a:extLst>
            </p:cNvPr>
            <p:cNvGrpSpPr/>
            <p:nvPr/>
          </p:nvGrpSpPr>
          <p:grpSpPr>
            <a:xfrm>
              <a:off x="10856242" y="2774824"/>
              <a:ext cx="916097" cy="1879396"/>
              <a:chOff x="5809993" y="2439944"/>
              <a:chExt cx="1854945" cy="380546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F4D21C1-495E-4610-B9B1-4828855A6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33105" y="2544719"/>
                <a:ext cx="1608722" cy="3483423"/>
              </a:xfrm>
              <a:prstGeom prst="rect">
                <a:avLst/>
              </a:prstGeom>
            </p:spPr>
          </p:pic>
          <p:pic>
            <p:nvPicPr>
              <p:cNvPr id="43" name="Picture 42" descr="A picture containing monitor&#10;&#10;Description automatically generated">
                <a:extLst>
                  <a:ext uri="{FF2B5EF4-FFF2-40B4-BE49-F238E27FC236}">
                    <a16:creationId xmlns:a16="http://schemas.microsoft.com/office/drawing/2014/main" id="{370894FE-FF0A-4A09-99CB-49D76243F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9993" y="2439944"/>
                <a:ext cx="1854945" cy="3805464"/>
              </a:xfrm>
              <a:prstGeom prst="rect">
                <a:avLst/>
              </a:prstGeom>
            </p:spPr>
          </p:pic>
        </p:grpSp>
        <p:pic>
          <p:nvPicPr>
            <p:cNvPr id="5" name="Picture 4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710EF78B-435C-1B4C-94EA-53F599CC5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542" y="2353708"/>
              <a:ext cx="4670294" cy="3339260"/>
            </a:xfrm>
            <a:prstGeom prst="rect">
              <a:avLst/>
            </a:prstGeom>
          </p:spPr>
        </p:pic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1B567C0-7DC3-4599-BE34-CE0A7B75A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376" y="2489301"/>
              <a:ext cx="2970498" cy="197888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552E556-0F12-4A40-942E-58905BE626DF}"/>
              </a:ext>
            </a:extLst>
          </p:cNvPr>
          <p:cNvGrpSpPr/>
          <p:nvPr/>
        </p:nvGrpSpPr>
        <p:grpSpPr>
          <a:xfrm>
            <a:off x="2084563" y="1370511"/>
            <a:ext cx="4125931" cy="1354164"/>
            <a:chOff x="2043010" y="1343761"/>
            <a:chExt cx="4045398" cy="132773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D3C4CA4-61CC-7D41-A668-73E14B46F763}"/>
                </a:ext>
              </a:extLst>
            </p:cNvPr>
            <p:cNvGrpSpPr/>
            <p:nvPr/>
          </p:nvGrpSpPr>
          <p:grpSpPr>
            <a:xfrm>
              <a:off x="2043010" y="1343761"/>
              <a:ext cx="4045398" cy="1327732"/>
              <a:chOff x="5613400" y="1308100"/>
              <a:chExt cx="3644900" cy="1519000"/>
            </a:xfrm>
          </p:grpSpPr>
          <p:sp>
            <p:nvSpPr>
              <p:cNvPr id="33" name="Rectangle: Rounded Corners 2">
                <a:extLst>
                  <a:ext uri="{FF2B5EF4-FFF2-40B4-BE49-F238E27FC236}">
                    <a16:creationId xmlns:a16="http://schemas.microsoft.com/office/drawing/2014/main" id="{DFDC5DD7-F8F8-7B44-B65F-DCA8E059A927}"/>
                  </a:ext>
                </a:extLst>
              </p:cNvPr>
              <p:cNvSpPr/>
              <p:nvPr/>
            </p:nvSpPr>
            <p:spPr bwMode="auto">
              <a:xfrm>
                <a:off x="5613400" y="1308100"/>
                <a:ext cx="3644900" cy="1519000"/>
              </a:xfrm>
              <a:prstGeom prst="roundRect">
                <a:avLst>
                  <a:gd name="adj" fmla="val 5828"/>
                </a:avLst>
              </a:prstGeom>
              <a:solidFill>
                <a:srgbClr val="F0880A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016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6083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Simple</a:t>
                </a:r>
                <a:endParaRPr lang="en-US" sz="204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: Top Corners Rounded 5">
                <a:extLst>
                  <a:ext uri="{FF2B5EF4-FFF2-40B4-BE49-F238E27FC236}">
                    <a16:creationId xmlns:a16="http://schemas.microsoft.com/office/drawing/2014/main" id="{371F9048-0811-5D45-B752-B56907DDAE80}"/>
                  </a:ext>
                </a:extLst>
              </p:cNvPr>
              <p:cNvSpPr/>
              <p:nvPr/>
            </p:nvSpPr>
            <p:spPr bwMode="auto">
              <a:xfrm>
                <a:off x="5613400" y="1990200"/>
                <a:ext cx="3644900" cy="836900"/>
              </a:xfrm>
              <a:prstGeom prst="round2SameRect">
                <a:avLst>
                  <a:gd name="adj1" fmla="val 0"/>
                  <a:gd name="adj2" fmla="val 5245"/>
                </a:avLst>
              </a:prstGeom>
              <a:solidFill>
                <a:schemeClr val="bg1">
                  <a:lumMod val="95000"/>
                  <a:alpha val="97000"/>
                </a:schemeClr>
              </a:solidFill>
              <a:ln>
                <a:noFil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36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Easily create, share, and track lists with anyone, on any device</a:t>
                </a:r>
              </a:p>
            </p:txBody>
          </p:sp>
        </p:grpSp>
        <p:sp>
          <p:nvSpPr>
            <p:cNvPr id="38" name="Rectangle: Rounded Corners 16">
              <a:extLst>
                <a:ext uri="{FF2B5EF4-FFF2-40B4-BE49-F238E27FC236}">
                  <a16:creationId xmlns:a16="http://schemas.microsoft.com/office/drawing/2014/main" id="{9675567B-555A-2742-BD0E-86E3E3552249}"/>
                </a:ext>
              </a:extLst>
            </p:cNvPr>
            <p:cNvSpPr/>
            <p:nvPr/>
          </p:nvSpPr>
          <p:spPr bwMode="auto">
            <a:xfrm>
              <a:off x="2044515" y="1346049"/>
              <a:ext cx="599888" cy="597100"/>
            </a:xfrm>
            <a:custGeom>
              <a:avLst/>
              <a:gdLst>
                <a:gd name="connsiteX0" fmla="*/ 0 w 841248"/>
                <a:gd name="connsiteY0" fmla="*/ 160283 h 1106610"/>
                <a:gd name="connsiteX1" fmla="*/ 160283 w 841248"/>
                <a:gd name="connsiteY1" fmla="*/ 0 h 1106610"/>
                <a:gd name="connsiteX2" fmla="*/ 680965 w 841248"/>
                <a:gd name="connsiteY2" fmla="*/ 0 h 1106610"/>
                <a:gd name="connsiteX3" fmla="*/ 841248 w 841248"/>
                <a:gd name="connsiteY3" fmla="*/ 160283 h 1106610"/>
                <a:gd name="connsiteX4" fmla="*/ 841248 w 841248"/>
                <a:gd name="connsiteY4" fmla="*/ 946327 h 1106610"/>
                <a:gd name="connsiteX5" fmla="*/ 680965 w 841248"/>
                <a:gd name="connsiteY5" fmla="*/ 1106610 h 1106610"/>
                <a:gd name="connsiteX6" fmla="*/ 160283 w 841248"/>
                <a:gd name="connsiteY6" fmla="*/ 1106610 h 1106610"/>
                <a:gd name="connsiteX7" fmla="*/ 0 w 841248"/>
                <a:gd name="connsiteY7" fmla="*/ 946327 h 1106610"/>
                <a:gd name="connsiteX8" fmla="*/ 0 w 841248"/>
                <a:gd name="connsiteY8" fmla="*/ 160283 h 1106610"/>
                <a:gd name="connsiteX0" fmla="*/ 0 w 841248"/>
                <a:gd name="connsiteY0" fmla="*/ 161919 h 1108246"/>
                <a:gd name="connsiteX1" fmla="*/ 160283 w 841248"/>
                <a:gd name="connsiteY1" fmla="*/ 1636 h 1108246"/>
                <a:gd name="connsiteX2" fmla="*/ 680965 w 841248"/>
                <a:gd name="connsiteY2" fmla="*/ 1636 h 1108246"/>
                <a:gd name="connsiteX3" fmla="*/ 841248 w 841248"/>
                <a:gd name="connsiteY3" fmla="*/ 71522 h 1108246"/>
                <a:gd name="connsiteX4" fmla="*/ 841248 w 841248"/>
                <a:gd name="connsiteY4" fmla="*/ 947963 h 1108246"/>
                <a:gd name="connsiteX5" fmla="*/ 680965 w 841248"/>
                <a:gd name="connsiteY5" fmla="*/ 1108246 h 1108246"/>
                <a:gd name="connsiteX6" fmla="*/ 160283 w 841248"/>
                <a:gd name="connsiteY6" fmla="*/ 1108246 h 1108246"/>
                <a:gd name="connsiteX7" fmla="*/ 0 w 841248"/>
                <a:gd name="connsiteY7" fmla="*/ 947963 h 1108246"/>
                <a:gd name="connsiteX8" fmla="*/ 0 w 841248"/>
                <a:gd name="connsiteY8" fmla="*/ 161919 h 1108246"/>
                <a:gd name="connsiteX0" fmla="*/ 0 w 841248"/>
                <a:gd name="connsiteY0" fmla="*/ 160283 h 1106610"/>
                <a:gd name="connsiteX1" fmla="*/ 160283 w 841248"/>
                <a:gd name="connsiteY1" fmla="*/ 0 h 1106610"/>
                <a:gd name="connsiteX2" fmla="*/ 680965 w 841248"/>
                <a:gd name="connsiteY2" fmla="*/ 0 h 1106610"/>
                <a:gd name="connsiteX3" fmla="*/ 841248 w 841248"/>
                <a:gd name="connsiteY3" fmla="*/ 69886 h 1106610"/>
                <a:gd name="connsiteX4" fmla="*/ 841248 w 841248"/>
                <a:gd name="connsiteY4" fmla="*/ 946327 h 1106610"/>
                <a:gd name="connsiteX5" fmla="*/ 680965 w 841248"/>
                <a:gd name="connsiteY5" fmla="*/ 1106610 h 1106610"/>
                <a:gd name="connsiteX6" fmla="*/ 160283 w 841248"/>
                <a:gd name="connsiteY6" fmla="*/ 1106610 h 1106610"/>
                <a:gd name="connsiteX7" fmla="*/ 0 w 841248"/>
                <a:gd name="connsiteY7" fmla="*/ 946327 h 1106610"/>
                <a:gd name="connsiteX8" fmla="*/ 0 w 841248"/>
                <a:gd name="connsiteY8" fmla="*/ 160283 h 1106610"/>
                <a:gd name="connsiteX0" fmla="*/ 0 w 841248"/>
                <a:gd name="connsiteY0" fmla="*/ 169027 h 1115354"/>
                <a:gd name="connsiteX1" fmla="*/ 160283 w 841248"/>
                <a:gd name="connsiteY1" fmla="*/ 8744 h 1115354"/>
                <a:gd name="connsiteX2" fmla="*/ 680965 w 841248"/>
                <a:gd name="connsiteY2" fmla="*/ 8744 h 1115354"/>
                <a:gd name="connsiteX3" fmla="*/ 837771 w 841248"/>
                <a:gd name="connsiteY3" fmla="*/ 19525 h 1115354"/>
                <a:gd name="connsiteX4" fmla="*/ 841248 w 841248"/>
                <a:gd name="connsiteY4" fmla="*/ 955071 h 1115354"/>
                <a:gd name="connsiteX5" fmla="*/ 680965 w 841248"/>
                <a:gd name="connsiteY5" fmla="*/ 1115354 h 1115354"/>
                <a:gd name="connsiteX6" fmla="*/ 160283 w 841248"/>
                <a:gd name="connsiteY6" fmla="*/ 1115354 h 1115354"/>
                <a:gd name="connsiteX7" fmla="*/ 0 w 841248"/>
                <a:gd name="connsiteY7" fmla="*/ 955071 h 1115354"/>
                <a:gd name="connsiteX8" fmla="*/ 0 w 841248"/>
                <a:gd name="connsiteY8" fmla="*/ 169027 h 1115354"/>
                <a:gd name="connsiteX0" fmla="*/ 0 w 841248"/>
                <a:gd name="connsiteY0" fmla="*/ 160321 h 1106648"/>
                <a:gd name="connsiteX1" fmla="*/ 160283 w 841248"/>
                <a:gd name="connsiteY1" fmla="*/ 38 h 1106648"/>
                <a:gd name="connsiteX2" fmla="*/ 680965 w 841248"/>
                <a:gd name="connsiteY2" fmla="*/ 38 h 1106648"/>
                <a:gd name="connsiteX3" fmla="*/ 837771 w 841248"/>
                <a:gd name="connsiteY3" fmla="*/ 10819 h 1106648"/>
                <a:gd name="connsiteX4" fmla="*/ 841248 w 841248"/>
                <a:gd name="connsiteY4" fmla="*/ 946365 h 1106648"/>
                <a:gd name="connsiteX5" fmla="*/ 680965 w 841248"/>
                <a:gd name="connsiteY5" fmla="*/ 1106648 h 1106648"/>
                <a:gd name="connsiteX6" fmla="*/ 160283 w 841248"/>
                <a:gd name="connsiteY6" fmla="*/ 1106648 h 1106648"/>
                <a:gd name="connsiteX7" fmla="*/ 0 w 841248"/>
                <a:gd name="connsiteY7" fmla="*/ 946365 h 1106648"/>
                <a:gd name="connsiteX8" fmla="*/ 0 w 841248"/>
                <a:gd name="connsiteY8" fmla="*/ 160321 h 1106648"/>
                <a:gd name="connsiteX0" fmla="*/ 0 w 844725"/>
                <a:gd name="connsiteY0" fmla="*/ 165373 h 1111700"/>
                <a:gd name="connsiteX1" fmla="*/ 160283 w 844725"/>
                <a:gd name="connsiteY1" fmla="*/ 5090 h 1111700"/>
                <a:gd name="connsiteX2" fmla="*/ 680965 w 844725"/>
                <a:gd name="connsiteY2" fmla="*/ 5090 h 1111700"/>
                <a:gd name="connsiteX3" fmla="*/ 844725 w 844725"/>
                <a:gd name="connsiteY3" fmla="*/ 5440 h 1111700"/>
                <a:gd name="connsiteX4" fmla="*/ 841248 w 844725"/>
                <a:gd name="connsiteY4" fmla="*/ 951417 h 1111700"/>
                <a:gd name="connsiteX5" fmla="*/ 680965 w 844725"/>
                <a:gd name="connsiteY5" fmla="*/ 1111700 h 1111700"/>
                <a:gd name="connsiteX6" fmla="*/ 160283 w 844725"/>
                <a:gd name="connsiteY6" fmla="*/ 1111700 h 1111700"/>
                <a:gd name="connsiteX7" fmla="*/ 0 w 844725"/>
                <a:gd name="connsiteY7" fmla="*/ 951417 h 1111700"/>
                <a:gd name="connsiteX8" fmla="*/ 0 w 844725"/>
                <a:gd name="connsiteY8" fmla="*/ 165373 h 1111700"/>
                <a:gd name="connsiteX0" fmla="*/ 0 w 844725"/>
                <a:gd name="connsiteY0" fmla="*/ 160283 h 1106610"/>
                <a:gd name="connsiteX1" fmla="*/ 160283 w 844725"/>
                <a:gd name="connsiteY1" fmla="*/ 0 h 1106610"/>
                <a:gd name="connsiteX2" fmla="*/ 680965 w 844725"/>
                <a:gd name="connsiteY2" fmla="*/ 0 h 1106610"/>
                <a:gd name="connsiteX3" fmla="*/ 844725 w 844725"/>
                <a:gd name="connsiteY3" fmla="*/ 350 h 1106610"/>
                <a:gd name="connsiteX4" fmla="*/ 841248 w 844725"/>
                <a:gd name="connsiteY4" fmla="*/ 946327 h 1106610"/>
                <a:gd name="connsiteX5" fmla="*/ 680965 w 844725"/>
                <a:gd name="connsiteY5" fmla="*/ 1106610 h 1106610"/>
                <a:gd name="connsiteX6" fmla="*/ 160283 w 844725"/>
                <a:gd name="connsiteY6" fmla="*/ 1106610 h 1106610"/>
                <a:gd name="connsiteX7" fmla="*/ 0 w 844725"/>
                <a:gd name="connsiteY7" fmla="*/ 946327 h 1106610"/>
                <a:gd name="connsiteX8" fmla="*/ 0 w 844725"/>
                <a:gd name="connsiteY8" fmla="*/ 160283 h 1106610"/>
                <a:gd name="connsiteX0" fmla="*/ 0 w 844725"/>
                <a:gd name="connsiteY0" fmla="*/ 160283 h 1153829"/>
                <a:gd name="connsiteX1" fmla="*/ 160283 w 844725"/>
                <a:gd name="connsiteY1" fmla="*/ 0 h 1153829"/>
                <a:gd name="connsiteX2" fmla="*/ 680965 w 844725"/>
                <a:gd name="connsiteY2" fmla="*/ 0 h 1153829"/>
                <a:gd name="connsiteX3" fmla="*/ 844725 w 844725"/>
                <a:gd name="connsiteY3" fmla="*/ 350 h 1153829"/>
                <a:gd name="connsiteX4" fmla="*/ 841248 w 844725"/>
                <a:gd name="connsiteY4" fmla="*/ 946327 h 1153829"/>
                <a:gd name="connsiteX5" fmla="*/ 680965 w 844725"/>
                <a:gd name="connsiteY5" fmla="*/ 1106610 h 1153829"/>
                <a:gd name="connsiteX6" fmla="*/ 160283 w 844725"/>
                <a:gd name="connsiteY6" fmla="*/ 1106610 h 1153829"/>
                <a:gd name="connsiteX7" fmla="*/ 0 w 844725"/>
                <a:gd name="connsiteY7" fmla="*/ 1117014 h 1153829"/>
                <a:gd name="connsiteX8" fmla="*/ 0 w 844725"/>
                <a:gd name="connsiteY8" fmla="*/ 160283 h 1153829"/>
                <a:gd name="connsiteX0" fmla="*/ 0 w 844725"/>
                <a:gd name="connsiteY0" fmla="*/ 160283 h 1117014"/>
                <a:gd name="connsiteX1" fmla="*/ 160283 w 844725"/>
                <a:gd name="connsiteY1" fmla="*/ 0 h 1117014"/>
                <a:gd name="connsiteX2" fmla="*/ 680965 w 844725"/>
                <a:gd name="connsiteY2" fmla="*/ 0 h 1117014"/>
                <a:gd name="connsiteX3" fmla="*/ 844725 w 844725"/>
                <a:gd name="connsiteY3" fmla="*/ 350 h 1117014"/>
                <a:gd name="connsiteX4" fmla="*/ 841248 w 844725"/>
                <a:gd name="connsiteY4" fmla="*/ 946327 h 1117014"/>
                <a:gd name="connsiteX5" fmla="*/ 680965 w 844725"/>
                <a:gd name="connsiteY5" fmla="*/ 1106610 h 1117014"/>
                <a:gd name="connsiteX6" fmla="*/ 160283 w 844725"/>
                <a:gd name="connsiteY6" fmla="*/ 1106610 h 1117014"/>
                <a:gd name="connsiteX7" fmla="*/ 0 w 844725"/>
                <a:gd name="connsiteY7" fmla="*/ 1117014 h 1117014"/>
                <a:gd name="connsiteX8" fmla="*/ 0 w 844725"/>
                <a:gd name="connsiteY8" fmla="*/ 160283 h 1117014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684140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684140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  <a:gd name="connsiteX0" fmla="*/ 3175 w 880316"/>
                <a:gd name="connsiteY0" fmla="*/ 160283 h 1108688"/>
                <a:gd name="connsiteX1" fmla="*/ 163458 w 880316"/>
                <a:gd name="connsiteY1" fmla="*/ 0 h 1108688"/>
                <a:gd name="connsiteX2" fmla="*/ 684140 w 880316"/>
                <a:gd name="connsiteY2" fmla="*/ 0 h 1108688"/>
                <a:gd name="connsiteX3" fmla="*/ 847900 w 880316"/>
                <a:gd name="connsiteY3" fmla="*/ 350 h 1108688"/>
                <a:gd name="connsiteX4" fmla="*/ 844423 w 880316"/>
                <a:gd name="connsiteY4" fmla="*/ 946327 h 1108688"/>
                <a:gd name="connsiteX5" fmla="*/ 839715 w 880316"/>
                <a:gd name="connsiteY5" fmla="*/ 1106610 h 1108688"/>
                <a:gd name="connsiteX6" fmla="*/ 163458 w 880316"/>
                <a:gd name="connsiteY6" fmla="*/ 1106610 h 1108688"/>
                <a:gd name="connsiteX7" fmla="*/ 0 w 880316"/>
                <a:gd name="connsiteY7" fmla="*/ 1108688 h 1108688"/>
                <a:gd name="connsiteX8" fmla="*/ 3175 w 880316"/>
                <a:gd name="connsiteY8" fmla="*/ 160283 h 1108688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839715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846065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900" h="1108688">
                  <a:moveTo>
                    <a:pt x="3175" y="160283"/>
                  </a:moveTo>
                  <a:cubicBezTo>
                    <a:pt x="3175" y="71761"/>
                    <a:pt x="74936" y="0"/>
                    <a:pt x="163458" y="0"/>
                  </a:cubicBezTo>
                  <a:lnTo>
                    <a:pt x="684140" y="0"/>
                  </a:lnTo>
                  <a:cubicBezTo>
                    <a:pt x="772662" y="0"/>
                    <a:pt x="699001" y="1017"/>
                    <a:pt x="847900" y="350"/>
                  </a:cubicBezTo>
                  <a:lnTo>
                    <a:pt x="844423" y="946327"/>
                  </a:lnTo>
                  <a:cubicBezTo>
                    <a:pt x="844423" y="1034849"/>
                    <a:pt x="842512" y="998369"/>
                    <a:pt x="846065" y="1106610"/>
                  </a:cubicBezTo>
                  <a:lnTo>
                    <a:pt x="163458" y="1106610"/>
                  </a:lnTo>
                  <a:cubicBezTo>
                    <a:pt x="74936" y="1106610"/>
                    <a:pt x="104775" y="1105621"/>
                    <a:pt x="0" y="1108688"/>
                  </a:cubicBezTo>
                  <a:cubicBezTo>
                    <a:pt x="1058" y="792553"/>
                    <a:pt x="2117" y="476418"/>
                    <a:pt x="3175" y="160283"/>
                  </a:cubicBezTo>
                  <a:close/>
                </a:path>
              </a:pathLst>
            </a:custGeom>
            <a:solidFill>
              <a:srgbClr val="E158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7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479F5D-4B28-CB4F-8F6A-01402D348DF8}"/>
              </a:ext>
            </a:extLst>
          </p:cNvPr>
          <p:cNvGrpSpPr/>
          <p:nvPr/>
        </p:nvGrpSpPr>
        <p:grpSpPr>
          <a:xfrm>
            <a:off x="2084563" y="3219320"/>
            <a:ext cx="4125932" cy="1355756"/>
            <a:chOff x="2043010" y="3156483"/>
            <a:chExt cx="4045399" cy="1329293"/>
          </a:xfrm>
        </p:grpSpPr>
        <p:sp>
          <p:nvSpPr>
            <p:cNvPr id="30" name="Rectangle: Rounded Corners 25">
              <a:extLst>
                <a:ext uri="{FF2B5EF4-FFF2-40B4-BE49-F238E27FC236}">
                  <a16:creationId xmlns:a16="http://schemas.microsoft.com/office/drawing/2014/main" id="{F021DFEB-43B4-A54F-8955-BD048B0174C1}"/>
                </a:ext>
              </a:extLst>
            </p:cNvPr>
            <p:cNvSpPr/>
            <p:nvPr/>
          </p:nvSpPr>
          <p:spPr bwMode="auto">
            <a:xfrm>
              <a:off x="2043011" y="3158044"/>
              <a:ext cx="4045398" cy="1327732"/>
            </a:xfrm>
            <a:prstGeom prst="roundRect">
              <a:avLst>
                <a:gd name="adj" fmla="val 5828"/>
              </a:avLst>
            </a:prstGeom>
            <a:solidFill>
              <a:srgbClr val="D4340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rPr>
                <a:t>Smart</a:t>
              </a:r>
              <a:endParaRPr lang="en-US" sz="204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: Top Corners Rounded 26">
              <a:extLst>
                <a:ext uri="{FF2B5EF4-FFF2-40B4-BE49-F238E27FC236}">
                  <a16:creationId xmlns:a16="http://schemas.microsoft.com/office/drawing/2014/main" id="{3568ACAC-7711-5249-B309-16A364177193}"/>
                </a:ext>
              </a:extLst>
            </p:cNvPr>
            <p:cNvSpPr/>
            <p:nvPr/>
          </p:nvSpPr>
          <p:spPr bwMode="auto">
            <a:xfrm>
              <a:off x="2043010" y="3754256"/>
              <a:ext cx="4045398" cy="731520"/>
            </a:xfrm>
            <a:prstGeom prst="round2SameRect">
              <a:avLst>
                <a:gd name="adj1" fmla="val 0"/>
                <a:gd name="adj2" fmla="val 5245"/>
              </a:avLst>
            </a:prstGeom>
            <a:solidFill>
              <a:schemeClr val="bg1">
                <a:lumMod val="95000"/>
                <a:alpha val="97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36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Keep everyone in sync with rules and quick edits</a:t>
              </a:r>
            </a:p>
          </p:txBody>
        </p:sp>
        <p:sp>
          <p:nvSpPr>
            <p:cNvPr id="44" name="Rectangle: Rounded Corners 16">
              <a:extLst>
                <a:ext uri="{FF2B5EF4-FFF2-40B4-BE49-F238E27FC236}">
                  <a16:creationId xmlns:a16="http://schemas.microsoft.com/office/drawing/2014/main" id="{9AB8476C-F8D3-C64E-A9F3-7FAF163F7319}"/>
                </a:ext>
              </a:extLst>
            </p:cNvPr>
            <p:cNvSpPr/>
            <p:nvPr/>
          </p:nvSpPr>
          <p:spPr bwMode="auto">
            <a:xfrm>
              <a:off x="2043010" y="3156483"/>
              <a:ext cx="599888" cy="597100"/>
            </a:xfrm>
            <a:custGeom>
              <a:avLst/>
              <a:gdLst>
                <a:gd name="connsiteX0" fmla="*/ 0 w 841248"/>
                <a:gd name="connsiteY0" fmla="*/ 160283 h 1106610"/>
                <a:gd name="connsiteX1" fmla="*/ 160283 w 841248"/>
                <a:gd name="connsiteY1" fmla="*/ 0 h 1106610"/>
                <a:gd name="connsiteX2" fmla="*/ 680965 w 841248"/>
                <a:gd name="connsiteY2" fmla="*/ 0 h 1106610"/>
                <a:gd name="connsiteX3" fmla="*/ 841248 w 841248"/>
                <a:gd name="connsiteY3" fmla="*/ 160283 h 1106610"/>
                <a:gd name="connsiteX4" fmla="*/ 841248 w 841248"/>
                <a:gd name="connsiteY4" fmla="*/ 946327 h 1106610"/>
                <a:gd name="connsiteX5" fmla="*/ 680965 w 841248"/>
                <a:gd name="connsiteY5" fmla="*/ 1106610 h 1106610"/>
                <a:gd name="connsiteX6" fmla="*/ 160283 w 841248"/>
                <a:gd name="connsiteY6" fmla="*/ 1106610 h 1106610"/>
                <a:gd name="connsiteX7" fmla="*/ 0 w 841248"/>
                <a:gd name="connsiteY7" fmla="*/ 946327 h 1106610"/>
                <a:gd name="connsiteX8" fmla="*/ 0 w 841248"/>
                <a:gd name="connsiteY8" fmla="*/ 160283 h 1106610"/>
                <a:gd name="connsiteX0" fmla="*/ 0 w 841248"/>
                <a:gd name="connsiteY0" fmla="*/ 161919 h 1108246"/>
                <a:gd name="connsiteX1" fmla="*/ 160283 w 841248"/>
                <a:gd name="connsiteY1" fmla="*/ 1636 h 1108246"/>
                <a:gd name="connsiteX2" fmla="*/ 680965 w 841248"/>
                <a:gd name="connsiteY2" fmla="*/ 1636 h 1108246"/>
                <a:gd name="connsiteX3" fmla="*/ 841248 w 841248"/>
                <a:gd name="connsiteY3" fmla="*/ 71522 h 1108246"/>
                <a:gd name="connsiteX4" fmla="*/ 841248 w 841248"/>
                <a:gd name="connsiteY4" fmla="*/ 947963 h 1108246"/>
                <a:gd name="connsiteX5" fmla="*/ 680965 w 841248"/>
                <a:gd name="connsiteY5" fmla="*/ 1108246 h 1108246"/>
                <a:gd name="connsiteX6" fmla="*/ 160283 w 841248"/>
                <a:gd name="connsiteY6" fmla="*/ 1108246 h 1108246"/>
                <a:gd name="connsiteX7" fmla="*/ 0 w 841248"/>
                <a:gd name="connsiteY7" fmla="*/ 947963 h 1108246"/>
                <a:gd name="connsiteX8" fmla="*/ 0 w 841248"/>
                <a:gd name="connsiteY8" fmla="*/ 161919 h 1108246"/>
                <a:gd name="connsiteX0" fmla="*/ 0 w 841248"/>
                <a:gd name="connsiteY0" fmla="*/ 160283 h 1106610"/>
                <a:gd name="connsiteX1" fmla="*/ 160283 w 841248"/>
                <a:gd name="connsiteY1" fmla="*/ 0 h 1106610"/>
                <a:gd name="connsiteX2" fmla="*/ 680965 w 841248"/>
                <a:gd name="connsiteY2" fmla="*/ 0 h 1106610"/>
                <a:gd name="connsiteX3" fmla="*/ 841248 w 841248"/>
                <a:gd name="connsiteY3" fmla="*/ 69886 h 1106610"/>
                <a:gd name="connsiteX4" fmla="*/ 841248 w 841248"/>
                <a:gd name="connsiteY4" fmla="*/ 946327 h 1106610"/>
                <a:gd name="connsiteX5" fmla="*/ 680965 w 841248"/>
                <a:gd name="connsiteY5" fmla="*/ 1106610 h 1106610"/>
                <a:gd name="connsiteX6" fmla="*/ 160283 w 841248"/>
                <a:gd name="connsiteY6" fmla="*/ 1106610 h 1106610"/>
                <a:gd name="connsiteX7" fmla="*/ 0 w 841248"/>
                <a:gd name="connsiteY7" fmla="*/ 946327 h 1106610"/>
                <a:gd name="connsiteX8" fmla="*/ 0 w 841248"/>
                <a:gd name="connsiteY8" fmla="*/ 160283 h 1106610"/>
                <a:gd name="connsiteX0" fmla="*/ 0 w 841248"/>
                <a:gd name="connsiteY0" fmla="*/ 169027 h 1115354"/>
                <a:gd name="connsiteX1" fmla="*/ 160283 w 841248"/>
                <a:gd name="connsiteY1" fmla="*/ 8744 h 1115354"/>
                <a:gd name="connsiteX2" fmla="*/ 680965 w 841248"/>
                <a:gd name="connsiteY2" fmla="*/ 8744 h 1115354"/>
                <a:gd name="connsiteX3" fmla="*/ 837771 w 841248"/>
                <a:gd name="connsiteY3" fmla="*/ 19525 h 1115354"/>
                <a:gd name="connsiteX4" fmla="*/ 841248 w 841248"/>
                <a:gd name="connsiteY4" fmla="*/ 955071 h 1115354"/>
                <a:gd name="connsiteX5" fmla="*/ 680965 w 841248"/>
                <a:gd name="connsiteY5" fmla="*/ 1115354 h 1115354"/>
                <a:gd name="connsiteX6" fmla="*/ 160283 w 841248"/>
                <a:gd name="connsiteY6" fmla="*/ 1115354 h 1115354"/>
                <a:gd name="connsiteX7" fmla="*/ 0 w 841248"/>
                <a:gd name="connsiteY7" fmla="*/ 955071 h 1115354"/>
                <a:gd name="connsiteX8" fmla="*/ 0 w 841248"/>
                <a:gd name="connsiteY8" fmla="*/ 169027 h 1115354"/>
                <a:gd name="connsiteX0" fmla="*/ 0 w 841248"/>
                <a:gd name="connsiteY0" fmla="*/ 160321 h 1106648"/>
                <a:gd name="connsiteX1" fmla="*/ 160283 w 841248"/>
                <a:gd name="connsiteY1" fmla="*/ 38 h 1106648"/>
                <a:gd name="connsiteX2" fmla="*/ 680965 w 841248"/>
                <a:gd name="connsiteY2" fmla="*/ 38 h 1106648"/>
                <a:gd name="connsiteX3" fmla="*/ 837771 w 841248"/>
                <a:gd name="connsiteY3" fmla="*/ 10819 h 1106648"/>
                <a:gd name="connsiteX4" fmla="*/ 841248 w 841248"/>
                <a:gd name="connsiteY4" fmla="*/ 946365 h 1106648"/>
                <a:gd name="connsiteX5" fmla="*/ 680965 w 841248"/>
                <a:gd name="connsiteY5" fmla="*/ 1106648 h 1106648"/>
                <a:gd name="connsiteX6" fmla="*/ 160283 w 841248"/>
                <a:gd name="connsiteY6" fmla="*/ 1106648 h 1106648"/>
                <a:gd name="connsiteX7" fmla="*/ 0 w 841248"/>
                <a:gd name="connsiteY7" fmla="*/ 946365 h 1106648"/>
                <a:gd name="connsiteX8" fmla="*/ 0 w 841248"/>
                <a:gd name="connsiteY8" fmla="*/ 160321 h 1106648"/>
                <a:gd name="connsiteX0" fmla="*/ 0 w 844725"/>
                <a:gd name="connsiteY0" fmla="*/ 165373 h 1111700"/>
                <a:gd name="connsiteX1" fmla="*/ 160283 w 844725"/>
                <a:gd name="connsiteY1" fmla="*/ 5090 h 1111700"/>
                <a:gd name="connsiteX2" fmla="*/ 680965 w 844725"/>
                <a:gd name="connsiteY2" fmla="*/ 5090 h 1111700"/>
                <a:gd name="connsiteX3" fmla="*/ 844725 w 844725"/>
                <a:gd name="connsiteY3" fmla="*/ 5440 h 1111700"/>
                <a:gd name="connsiteX4" fmla="*/ 841248 w 844725"/>
                <a:gd name="connsiteY4" fmla="*/ 951417 h 1111700"/>
                <a:gd name="connsiteX5" fmla="*/ 680965 w 844725"/>
                <a:gd name="connsiteY5" fmla="*/ 1111700 h 1111700"/>
                <a:gd name="connsiteX6" fmla="*/ 160283 w 844725"/>
                <a:gd name="connsiteY6" fmla="*/ 1111700 h 1111700"/>
                <a:gd name="connsiteX7" fmla="*/ 0 w 844725"/>
                <a:gd name="connsiteY7" fmla="*/ 951417 h 1111700"/>
                <a:gd name="connsiteX8" fmla="*/ 0 w 844725"/>
                <a:gd name="connsiteY8" fmla="*/ 165373 h 1111700"/>
                <a:gd name="connsiteX0" fmla="*/ 0 w 844725"/>
                <a:gd name="connsiteY0" fmla="*/ 160283 h 1106610"/>
                <a:gd name="connsiteX1" fmla="*/ 160283 w 844725"/>
                <a:gd name="connsiteY1" fmla="*/ 0 h 1106610"/>
                <a:gd name="connsiteX2" fmla="*/ 680965 w 844725"/>
                <a:gd name="connsiteY2" fmla="*/ 0 h 1106610"/>
                <a:gd name="connsiteX3" fmla="*/ 844725 w 844725"/>
                <a:gd name="connsiteY3" fmla="*/ 350 h 1106610"/>
                <a:gd name="connsiteX4" fmla="*/ 841248 w 844725"/>
                <a:gd name="connsiteY4" fmla="*/ 946327 h 1106610"/>
                <a:gd name="connsiteX5" fmla="*/ 680965 w 844725"/>
                <a:gd name="connsiteY5" fmla="*/ 1106610 h 1106610"/>
                <a:gd name="connsiteX6" fmla="*/ 160283 w 844725"/>
                <a:gd name="connsiteY6" fmla="*/ 1106610 h 1106610"/>
                <a:gd name="connsiteX7" fmla="*/ 0 w 844725"/>
                <a:gd name="connsiteY7" fmla="*/ 946327 h 1106610"/>
                <a:gd name="connsiteX8" fmla="*/ 0 w 844725"/>
                <a:gd name="connsiteY8" fmla="*/ 160283 h 1106610"/>
                <a:gd name="connsiteX0" fmla="*/ 0 w 844725"/>
                <a:gd name="connsiteY0" fmla="*/ 160283 h 1153829"/>
                <a:gd name="connsiteX1" fmla="*/ 160283 w 844725"/>
                <a:gd name="connsiteY1" fmla="*/ 0 h 1153829"/>
                <a:gd name="connsiteX2" fmla="*/ 680965 w 844725"/>
                <a:gd name="connsiteY2" fmla="*/ 0 h 1153829"/>
                <a:gd name="connsiteX3" fmla="*/ 844725 w 844725"/>
                <a:gd name="connsiteY3" fmla="*/ 350 h 1153829"/>
                <a:gd name="connsiteX4" fmla="*/ 841248 w 844725"/>
                <a:gd name="connsiteY4" fmla="*/ 946327 h 1153829"/>
                <a:gd name="connsiteX5" fmla="*/ 680965 w 844725"/>
                <a:gd name="connsiteY5" fmla="*/ 1106610 h 1153829"/>
                <a:gd name="connsiteX6" fmla="*/ 160283 w 844725"/>
                <a:gd name="connsiteY6" fmla="*/ 1106610 h 1153829"/>
                <a:gd name="connsiteX7" fmla="*/ 0 w 844725"/>
                <a:gd name="connsiteY7" fmla="*/ 1117014 h 1153829"/>
                <a:gd name="connsiteX8" fmla="*/ 0 w 844725"/>
                <a:gd name="connsiteY8" fmla="*/ 160283 h 1153829"/>
                <a:gd name="connsiteX0" fmla="*/ 0 w 844725"/>
                <a:gd name="connsiteY0" fmla="*/ 160283 h 1117014"/>
                <a:gd name="connsiteX1" fmla="*/ 160283 w 844725"/>
                <a:gd name="connsiteY1" fmla="*/ 0 h 1117014"/>
                <a:gd name="connsiteX2" fmla="*/ 680965 w 844725"/>
                <a:gd name="connsiteY2" fmla="*/ 0 h 1117014"/>
                <a:gd name="connsiteX3" fmla="*/ 844725 w 844725"/>
                <a:gd name="connsiteY3" fmla="*/ 350 h 1117014"/>
                <a:gd name="connsiteX4" fmla="*/ 841248 w 844725"/>
                <a:gd name="connsiteY4" fmla="*/ 946327 h 1117014"/>
                <a:gd name="connsiteX5" fmla="*/ 680965 w 844725"/>
                <a:gd name="connsiteY5" fmla="*/ 1106610 h 1117014"/>
                <a:gd name="connsiteX6" fmla="*/ 160283 w 844725"/>
                <a:gd name="connsiteY6" fmla="*/ 1106610 h 1117014"/>
                <a:gd name="connsiteX7" fmla="*/ 0 w 844725"/>
                <a:gd name="connsiteY7" fmla="*/ 1117014 h 1117014"/>
                <a:gd name="connsiteX8" fmla="*/ 0 w 844725"/>
                <a:gd name="connsiteY8" fmla="*/ 160283 h 1117014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684140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684140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  <a:gd name="connsiteX0" fmla="*/ 3175 w 880316"/>
                <a:gd name="connsiteY0" fmla="*/ 160283 h 1108688"/>
                <a:gd name="connsiteX1" fmla="*/ 163458 w 880316"/>
                <a:gd name="connsiteY1" fmla="*/ 0 h 1108688"/>
                <a:gd name="connsiteX2" fmla="*/ 684140 w 880316"/>
                <a:gd name="connsiteY2" fmla="*/ 0 h 1108688"/>
                <a:gd name="connsiteX3" fmla="*/ 847900 w 880316"/>
                <a:gd name="connsiteY3" fmla="*/ 350 h 1108688"/>
                <a:gd name="connsiteX4" fmla="*/ 844423 w 880316"/>
                <a:gd name="connsiteY4" fmla="*/ 946327 h 1108688"/>
                <a:gd name="connsiteX5" fmla="*/ 839715 w 880316"/>
                <a:gd name="connsiteY5" fmla="*/ 1106610 h 1108688"/>
                <a:gd name="connsiteX6" fmla="*/ 163458 w 880316"/>
                <a:gd name="connsiteY6" fmla="*/ 1106610 h 1108688"/>
                <a:gd name="connsiteX7" fmla="*/ 0 w 880316"/>
                <a:gd name="connsiteY7" fmla="*/ 1108688 h 1108688"/>
                <a:gd name="connsiteX8" fmla="*/ 3175 w 880316"/>
                <a:gd name="connsiteY8" fmla="*/ 160283 h 1108688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839715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846065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900" h="1108688">
                  <a:moveTo>
                    <a:pt x="3175" y="160283"/>
                  </a:moveTo>
                  <a:cubicBezTo>
                    <a:pt x="3175" y="71761"/>
                    <a:pt x="74936" y="0"/>
                    <a:pt x="163458" y="0"/>
                  </a:cubicBezTo>
                  <a:lnTo>
                    <a:pt x="684140" y="0"/>
                  </a:lnTo>
                  <a:cubicBezTo>
                    <a:pt x="772662" y="0"/>
                    <a:pt x="699001" y="1017"/>
                    <a:pt x="847900" y="350"/>
                  </a:cubicBezTo>
                  <a:lnTo>
                    <a:pt x="844423" y="946327"/>
                  </a:lnTo>
                  <a:cubicBezTo>
                    <a:pt x="844423" y="1034849"/>
                    <a:pt x="842512" y="998369"/>
                    <a:pt x="846065" y="1106610"/>
                  </a:cubicBezTo>
                  <a:lnTo>
                    <a:pt x="163458" y="1106610"/>
                  </a:lnTo>
                  <a:cubicBezTo>
                    <a:pt x="74936" y="1106610"/>
                    <a:pt x="104775" y="1105621"/>
                    <a:pt x="0" y="1108688"/>
                  </a:cubicBezTo>
                  <a:cubicBezTo>
                    <a:pt x="1058" y="792553"/>
                    <a:pt x="2117" y="476418"/>
                    <a:pt x="3175" y="160283"/>
                  </a:cubicBezTo>
                  <a:close/>
                </a:path>
              </a:pathLst>
            </a:custGeom>
            <a:solidFill>
              <a:srgbClr val="B5300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7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A925A-274B-AA4E-B543-B0992E1A18CA}"/>
              </a:ext>
            </a:extLst>
          </p:cNvPr>
          <p:cNvGrpSpPr/>
          <p:nvPr/>
        </p:nvGrpSpPr>
        <p:grpSpPr>
          <a:xfrm>
            <a:off x="2084563" y="5056740"/>
            <a:ext cx="4125931" cy="1354164"/>
            <a:chOff x="2043010" y="4958039"/>
            <a:chExt cx="4045398" cy="1327732"/>
          </a:xfrm>
        </p:grpSpPr>
        <p:sp>
          <p:nvSpPr>
            <p:cNvPr id="19" name="Rectangle: Rounded Corners 28">
              <a:extLst>
                <a:ext uri="{FF2B5EF4-FFF2-40B4-BE49-F238E27FC236}">
                  <a16:creationId xmlns:a16="http://schemas.microsoft.com/office/drawing/2014/main" id="{0FCDDBC0-A26D-EE40-AA63-46CA86CF41B5}"/>
                </a:ext>
              </a:extLst>
            </p:cNvPr>
            <p:cNvSpPr/>
            <p:nvPr/>
          </p:nvSpPr>
          <p:spPr bwMode="auto">
            <a:xfrm>
              <a:off x="2043010" y="4958039"/>
              <a:ext cx="4045398" cy="1327732"/>
            </a:xfrm>
            <a:prstGeom prst="roundRect">
              <a:avLst>
                <a:gd name="adj" fmla="val 5828"/>
              </a:avLst>
            </a:prstGeom>
            <a:solidFill>
              <a:srgbClr val="83497F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6083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rPr>
                <a:t>Flexible</a:t>
              </a:r>
              <a:endParaRPr lang="en-US" sz="204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Top Corners Rounded 29">
              <a:extLst>
                <a:ext uri="{FF2B5EF4-FFF2-40B4-BE49-F238E27FC236}">
                  <a16:creationId xmlns:a16="http://schemas.microsoft.com/office/drawing/2014/main" id="{4F7BC06F-E1E2-5447-8B90-29C84BDF5DA6}"/>
                </a:ext>
              </a:extLst>
            </p:cNvPr>
            <p:cNvSpPr/>
            <p:nvPr/>
          </p:nvSpPr>
          <p:spPr bwMode="auto">
            <a:xfrm>
              <a:off x="2043010" y="5554251"/>
              <a:ext cx="4045398" cy="731520"/>
            </a:xfrm>
            <a:prstGeom prst="round2SameRect">
              <a:avLst>
                <a:gd name="adj1" fmla="val 0"/>
                <a:gd name="adj2" fmla="val 5245"/>
              </a:avLst>
            </a:prstGeom>
            <a:solidFill>
              <a:schemeClr val="bg1">
                <a:lumMod val="95000"/>
                <a:alpha val="97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36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Customize your lists for whatever your business needs</a:t>
              </a:r>
            </a:p>
          </p:txBody>
        </p:sp>
        <p:sp>
          <p:nvSpPr>
            <p:cNvPr id="45" name="Rectangle: Rounded Corners 16">
              <a:extLst>
                <a:ext uri="{FF2B5EF4-FFF2-40B4-BE49-F238E27FC236}">
                  <a16:creationId xmlns:a16="http://schemas.microsoft.com/office/drawing/2014/main" id="{BC5B99B2-6D0A-7B41-B448-72B3FD1CD2B5}"/>
                </a:ext>
              </a:extLst>
            </p:cNvPr>
            <p:cNvSpPr/>
            <p:nvPr/>
          </p:nvSpPr>
          <p:spPr bwMode="auto">
            <a:xfrm>
              <a:off x="2043010" y="4959739"/>
              <a:ext cx="599888" cy="597100"/>
            </a:xfrm>
            <a:custGeom>
              <a:avLst/>
              <a:gdLst>
                <a:gd name="connsiteX0" fmla="*/ 0 w 841248"/>
                <a:gd name="connsiteY0" fmla="*/ 160283 h 1106610"/>
                <a:gd name="connsiteX1" fmla="*/ 160283 w 841248"/>
                <a:gd name="connsiteY1" fmla="*/ 0 h 1106610"/>
                <a:gd name="connsiteX2" fmla="*/ 680965 w 841248"/>
                <a:gd name="connsiteY2" fmla="*/ 0 h 1106610"/>
                <a:gd name="connsiteX3" fmla="*/ 841248 w 841248"/>
                <a:gd name="connsiteY3" fmla="*/ 160283 h 1106610"/>
                <a:gd name="connsiteX4" fmla="*/ 841248 w 841248"/>
                <a:gd name="connsiteY4" fmla="*/ 946327 h 1106610"/>
                <a:gd name="connsiteX5" fmla="*/ 680965 w 841248"/>
                <a:gd name="connsiteY5" fmla="*/ 1106610 h 1106610"/>
                <a:gd name="connsiteX6" fmla="*/ 160283 w 841248"/>
                <a:gd name="connsiteY6" fmla="*/ 1106610 h 1106610"/>
                <a:gd name="connsiteX7" fmla="*/ 0 w 841248"/>
                <a:gd name="connsiteY7" fmla="*/ 946327 h 1106610"/>
                <a:gd name="connsiteX8" fmla="*/ 0 w 841248"/>
                <a:gd name="connsiteY8" fmla="*/ 160283 h 1106610"/>
                <a:gd name="connsiteX0" fmla="*/ 0 w 841248"/>
                <a:gd name="connsiteY0" fmla="*/ 161919 h 1108246"/>
                <a:gd name="connsiteX1" fmla="*/ 160283 w 841248"/>
                <a:gd name="connsiteY1" fmla="*/ 1636 h 1108246"/>
                <a:gd name="connsiteX2" fmla="*/ 680965 w 841248"/>
                <a:gd name="connsiteY2" fmla="*/ 1636 h 1108246"/>
                <a:gd name="connsiteX3" fmla="*/ 841248 w 841248"/>
                <a:gd name="connsiteY3" fmla="*/ 71522 h 1108246"/>
                <a:gd name="connsiteX4" fmla="*/ 841248 w 841248"/>
                <a:gd name="connsiteY4" fmla="*/ 947963 h 1108246"/>
                <a:gd name="connsiteX5" fmla="*/ 680965 w 841248"/>
                <a:gd name="connsiteY5" fmla="*/ 1108246 h 1108246"/>
                <a:gd name="connsiteX6" fmla="*/ 160283 w 841248"/>
                <a:gd name="connsiteY6" fmla="*/ 1108246 h 1108246"/>
                <a:gd name="connsiteX7" fmla="*/ 0 w 841248"/>
                <a:gd name="connsiteY7" fmla="*/ 947963 h 1108246"/>
                <a:gd name="connsiteX8" fmla="*/ 0 w 841248"/>
                <a:gd name="connsiteY8" fmla="*/ 161919 h 1108246"/>
                <a:gd name="connsiteX0" fmla="*/ 0 w 841248"/>
                <a:gd name="connsiteY0" fmla="*/ 160283 h 1106610"/>
                <a:gd name="connsiteX1" fmla="*/ 160283 w 841248"/>
                <a:gd name="connsiteY1" fmla="*/ 0 h 1106610"/>
                <a:gd name="connsiteX2" fmla="*/ 680965 w 841248"/>
                <a:gd name="connsiteY2" fmla="*/ 0 h 1106610"/>
                <a:gd name="connsiteX3" fmla="*/ 841248 w 841248"/>
                <a:gd name="connsiteY3" fmla="*/ 69886 h 1106610"/>
                <a:gd name="connsiteX4" fmla="*/ 841248 w 841248"/>
                <a:gd name="connsiteY4" fmla="*/ 946327 h 1106610"/>
                <a:gd name="connsiteX5" fmla="*/ 680965 w 841248"/>
                <a:gd name="connsiteY5" fmla="*/ 1106610 h 1106610"/>
                <a:gd name="connsiteX6" fmla="*/ 160283 w 841248"/>
                <a:gd name="connsiteY6" fmla="*/ 1106610 h 1106610"/>
                <a:gd name="connsiteX7" fmla="*/ 0 w 841248"/>
                <a:gd name="connsiteY7" fmla="*/ 946327 h 1106610"/>
                <a:gd name="connsiteX8" fmla="*/ 0 w 841248"/>
                <a:gd name="connsiteY8" fmla="*/ 160283 h 1106610"/>
                <a:gd name="connsiteX0" fmla="*/ 0 w 841248"/>
                <a:gd name="connsiteY0" fmla="*/ 169027 h 1115354"/>
                <a:gd name="connsiteX1" fmla="*/ 160283 w 841248"/>
                <a:gd name="connsiteY1" fmla="*/ 8744 h 1115354"/>
                <a:gd name="connsiteX2" fmla="*/ 680965 w 841248"/>
                <a:gd name="connsiteY2" fmla="*/ 8744 h 1115354"/>
                <a:gd name="connsiteX3" fmla="*/ 837771 w 841248"/>
                <a:gd name="connsiteY3" fmla="*/ 19525 h 1115354"/>
                <a:gd name="connsiteX4" fmla="*/ 841248 w 841248"/>
                <a:gd name="connsiteY4" fmla="*/ 955071 h 1115354"/>
                <a:gd name="connsiteX5" fmla="*/ 680965 w 841248"/>
                <a:gd name="connsiteY5" fmla="*/ 1115354 h 1115354"/>
                <a:gd name="connsiteX6" fmla="*/ 160283 w 841248"/>
                <a:gd name="connsiteY6" fmla="*/ 1115354 h 1115354"/>
                <a:gd name="connsiteX7" fmla="*/ 0 w 841248"/>
                <a:gd name="connsiteY7" fmla="*/ 955071 h 1115354"/>
                <a:gd name="connsiteX8" fmla="*/ 0 w 841248"/>
                <a:gd name="connsiteY8" fmla="*/ 169027 h 1115354"/>
                <a:gd name="connsiteX0" fmla="*/ 0 w 841248"/>
                <a:gd name="connsiteY0" fmla="*/ 160321 h 1106648"/>
                <a:gd name="connsiteX1" fmla="*/ 160283 w 841248"/>
                <a:gd name="connsiteY1" fmla="*/ 38 h 1106648"/>
                <a:gd name="connsiteX2" fmla="*/ 680965 w 841248"/>
                <a:gd name="connsiteY2" fmla="*/ 38 h 1106648"/>
                <a:gd name="connsiteX3" fmla="*/ 837771 w 841248"/>
                <a:gd name="connsiteY3" fmla="*/ 10819 h 1106648"/>
                <a:gd name="connsiteX4" fmla="*/ 841248 w 841248"/>
                <a:gd name="connsiteY4" fmla="*/ 946365 h 1106648"/>
                <a:gd name="connsiteX5" fmla="*/ 680965 w 841248"/>
                <a:gd name="connsiteY5" fmla="*/ 1106648 h 1106648"/>
                <a:gd name="connsiteX6" fmla="*/ 160283 w 841248"/>
                <a:gd name="connsiteY6" fmla="*/ 1106648 h 1106648"/>
                <a:gd name="connsiteX7" fmla="*/ 0 w 841248"/>
                <a:gd name="connsiteY7" fmla="*/ 946365 h 1106648"/>
                <a:gd name="connsiteX8" fmla="*/ 0 w 841248"/>
                <a:gd name="connsiteY8" fmla="*/ 160321 h 1106648"/>
                <a:gd name="connsiteX0" fmla="*/ 0 w 844725"/>
                <a:gd name="connsiteY0" fmla="*/ 165373 h 1111700"/>
                <a:gd name="connsiteX1" fmla="*/ 160283 w 844725"/>
                <a:gd name="connsiteY1" fmla="*/ 5090 h 1111700"/>
                <a:gd name="connsiteX2" fmla="*/ 680965 w 844725"/>
                <a:gd name="connsiteY2" fmla="*/ 5090 h 1111700"/>
                <a:gd name="connsiteX3" fmla="*/ 844725 w 844725"/>
                <a:gd name="connsiteY3" fmla="*/ 5440 h 1111700"/>
                <a:gd name="connsiteX4" fmla="*/ 841248 w 844725"/>
                <a:gd name="connsiteY4" fmla="*/ 951417 h 1111700"/>
                <a:gd name="connsiteX5" fmla="*/ 680965 w 844725"/>
                <a:gd name="connsiteY5" fmla="*/ 1111700 h 1111700"/>
                <a:gd name="connsiteX6" fmla="*/ 160283 w 844725"/>
                <a:gd name="connsiteY6" fmla="*/ 1111700 h 1111700"/>
                <a:gd name="connsiteX7" fmla="*/ 0 w 844725"/>
                <a:gd name="connsiteY7" fmla="*/ 951417 h 1111700"/>
                <a:gd name="connsiteX8" fmla="*/ 0 w 844725"/>
                <a:gd name="connsiteY8" fmla="*/ 165373 h 1111700"/>
                <a:gd name="connsiteX0" fmla="*/ 0 w 844725"/>
                <a:gd name="connsiteY0" fmla="*/ 160283 h 1106610"/>
                <a:gd name="connsiteX1" fmla="*/ 160283 w 844725"/>
                <a:gd name="connsiteY1" fmla="*/ 0 h 1106610"/>
                <a:gd name="connsiteX2" fmla="*/ 680965 w 844725"/>
                <a:gd name="connsiteY2" fmla="*/ 0 h 1106610"/>
                <a:gd name="connsiteX3" fmla="*/ 844725 w 844725"/>
                <a:gd name="connsiteY3" fmla="*/ 350 h 1106610"/>
                <a:gd name="connsiteX4" fmla="*/ 841248 w 844725"/>
                <a:gd name="connsiteY4" fmla="*/ 946327 h 1106610"/>
                <a:gd name="connsiteX5" fmla="*/ 680965 w 844725"/>
                <a:gd name="connsiteY5" fmla="*/ 1106610 h 1106610"/>
                <a:gd name="connsiteX6" fmla="*/ 160283 w 844725"/>
                <a:gd name="connsiteY6" fmla="*/ 1106610 h 1106610"/>
                <a:gd name="connsiteX7" fmla="*/ 0 w 844725"/>
                <a:gd name="connsiteY7" fmla="*/ 946327 h 1106610"/>
                <a:gd name="connsiteX8" fmla="*/ 0 w 844725"/>
                <a:gd name="connsiteY8" fmla="*/ 160283 h 1106610"/>
                <a:gd name="connsiteX0" fmla="*/ 0 w 844725"/>
                <a:gd name="connsiteY0" fmla="*/ 160283 h 1153829"/>
                <a:gd name="connsiteX1" fmla="*/ 160283 w 844725"/>
                <a:gd name="connsiteY1" fmla="*/ 0 h 1153829"/>
                <a:gd name="connsiteX2" fmla="*/ 680965 w 844725"/>
                <a:gd name="connsiteY2" fmla="*/ 0 h 1153829"/>
                <a:gd name="connsiteX3" fmla="*/ 844725 w 844725"/>
                <a:gd name="connsiteY3" fmla="*/ 350 h 1153829"/>
                <a:gd name="connsiteX4" fmla="*/ 841248 w 844725"/>
                <a:gd name="connsiteY4" fmla="*/ 946327 h 1153829"/>
                <a:gd name="connsiteX5" fmla="*/ 680965 w 844725"/>
                <a:gd name="connsiteY5" fmla="*/ 1106610 h 1153829"/>
                <a:gd name="connsiteX6" fmla="*/ 160283 w 844725"/>
                <a:gd name="connsiteY6" fmla="*/ 1106610 h 1153829"/>
                <a:gd name="connsiteX7" fmla="*/ 0 w 844725"/>
                <a:gd name="connsiteY7" fmla="*/ 1117014 h 1153829"/>
                <a:gd name="connsiteX8" fmla="*/ 0 w 844725"/>
                <a:gd name="connsiteY8" fmla="*/ 160283 h 1153829"/>
                <a:gd name="connsiteX0" fmla="*/ 0 w 844725"/>
                <a:gd name="connsiteY0" fmla="*/ 160283 h 1117014"/>
                <a:gd name="connsiteX1" fmla="*/ 160283 w 844725"/>
                <a:gd name="connsiteY1" fmla="*/ 0 h 1117014"/>
                <a:gd name="connsiteX2" fmla="*/ 680965 w 844725"/>
                <a:gd name="connsiteY2" fmla="*/ 0 h 1117014"/>
                <a:gd name="connsiteX3" fmla="*/ 844725 w 844725"/>
                <a:gd name="connsiteY3" fmla="*/ 350 h 1117014"/>
                <a:gd name="connsiteX4" fmla="*/ 841248 w 844725"/>
                <a:gd name="connsiteY4" fmla="*/ 946327 h 1117014"/>
                <a:gd name="connsiteX5" fmla="*/ 680965 w 844725"/>
                <a:gd name="connsiteY5" fmla="*/ 1106610 h 1117014"/>
                <a:gd name="connsiteX6" fmla="*/ 160283 w 844725"/>
                <a:gd name="connsiteY6" fmla="*/ 1106610 h 1117014"/>
                <a:gd name="connsiteX7" fmla="*/ 0 w 844725"/>
                <a:gd name="connsiteY7" fmla="*/ 1117014 h 1117014"/>
                <a:gd name="connsiteX8" fmla="*/ 0 w 844725"/>
                <a:gd name="connsiteY8" fmla="*/ 160283 h 1117014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684140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684140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  <a:gd name="connsiteX0" fmla="*/ 3175 w 880316"/>
                <a:gd name="connsiteY0" fmla="*/ 160283 h 1108688"/>
                <a:gd name="connsiteX1" fmla="*/ 163458 w 880316"/>
                <a:gd name="connsiteY1" fmla="*/ 0 h 1108688"/>
                <a:gd name="connsiteX2" fmla="*/ 684140 w 880316"/>
                <a:gd name="connsiteY2" fmla="*/ 0 h 1108688"/>
                <a:gd name="connsiteX3" fmla="*/ 847900 w 880316"/>
                <a:gd name="connsiteY3" fmla="*/ 350 h 1108688"/>
                <a:gd name="connsiteX4" fmla="*/ 844423 w 880316"/>
                <a:gd name="connsiteY4" fmla="*/ 946327 h 1108688"/>
                <a:gd name="connsiteX5" fmla="*/ 839715 w 880316"/>
                <a:gd name="connsiteY5" fmla="*/ 1106610 h 1108688"/>
                <a:gd name="connsiteX6" fmla="*/ 163458 w 880316"/>
                <a:gd name="connsiteY6" fmla="*/ 1106610 h 1108688"/>
                <a:gd name="connsiteX7" fmla="*/ 0 w 880316"/>
                <a:gd name="connsiteY7" fmla="*/ 1108688 h 1108688"/>
                <a:gd name="connsiteX8" fmla="*/ 3175 w 880316"/>
                <a:gd name="connsiteY8" fmla="*/ 160283 h 1108688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839715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  <a:gd name="connsiteX0" fmla="*/ 3175 w 847900"/>
                <a:gd name="connsiteY0" fmla="*/ 160283 h 1108688"/>
                <a:gd name="connsiteX1" fmla="*/ 163458 w 847900"/>
                <a:gd name="connsiteY1" fmla="*/ 0 h 1108688"/>
                <a:gd name="connsiteX2" fmla="*/ 684140 w 847900"/>
                <a:gd name="connsiteY2" fmla="*/ 0 h 1108688"/>
                <a:gd name="connsiteX3" fmla="*/ 847900 w 847900"/>
                <a:gd name="connsiteY3" fmla="*/ 350 h 1108688"/>
                <a:gd name="connsiteX4" fmla="*/ 844423 w 847900"/>
                <a:gd name="connsiteY4" fmla="*/ 946327 h 1108688"/>
                <a:gd name="connsiteX5" fmla="*/ 846065 w 847900"/>
                <a:gd name="connsiteY5" fmla="*/ 1106610 h 1108688"/>
                <a:gd name="connsiteX6" fmla="*/ 163458 w 847900"/>
                <a:gd name="connsiteY6" fmla="*/ 1106610 h 1108688"/>
                <a:gd name="connsiteX7" fmla="*/ 0 w 847900"/>
                <a:gd name="connsiteY7" fmla="*/ 1108688 h 1108688"/>
                <a:gd name="connsiteX8" fmla="*/ 3175 w 847900"/>
                <a:gd name="connsiteY8" fmla="*/ 160283 h 110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7900" h="1108688">
                  <a:moveTo>
                    <a:pt x="3175" y="160283"/>
                  </a:moveTo>
                  <a:cubicBezTo>
                    <a:pt x="3175" y="71761"/>
                    <a:pt x="74936" y="0"/>
                    <a:pt x="163458" y="0"/>
                  </a:cubicBezTo>
                  <a:lnTo>
                    <a:pt x="684140" y="0"/>
                  </a:lnTo>
                  <a:cubicBezTo>
                    <a:pt x="772662" y="0"/>
                    <a:pt x="699001" y="1017"/>
                    <a:pt x="847900" y="350"/>
                  </a:cubicBezTo>
                  <a:lnTo>
                    <a:pt x="844423" y="946327"/>
                  </a:lnTo>
                  <a:cubicBezTo>
                    <a:pt x="844423" y="1034849"/>
                    <a:pt x="842512" y="998369"/>
                    <a:pt x="846065" y="1106610"/>
                  </a:cubicBezTo>
                  <a:lnTo>
                    <a:pt x="163458" y="1106610"/>
                  </a:lnTo>
                  <a:cubicBezTo>
                    <a:pt x="74936" y="1106610"/>
                    <a:pt x="104775" y="1105621"/>
                    <a:pt x="0" y="1108688"/>
                  </a:cubicBezTo>
                  <a:cubicBezTo>
                    <a:pt x="1058" y="792553"/>
                    <a:pt x="2117" y="476418"/>
                    <a:pt x="3175" y="160283"/>
                  </a:cubicBezTo>
                  <a:close/>
                </a:path>
              </a:pathLst>
            </a:custGeom>
            <a:solidFill>
              <a:srgbClr val="6D3B6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67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CCF847-D788-4E2C-95DB-49DEDBC1ED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Track what matters most with Microsoft Lists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42602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DDBB9-F46F-4379-81D3-5CD482E348DC}"/>
              </a:ext>
            </a:extLst>
          </p:cNvPr>
          <p:cNvGrpSpPr/>
          <p:nvPr/>
        </p:nvGrpSpPr>
        <p:grpSpPr>
          <a:xfrm>
            <a:off x="870270" y="1760706"/>
            <a:ext cx="3083670" cy="2942617"/>
            <a:chOff x="1079768" y="1668293"/>
            <a:chExt cx="3083670" cy="29426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805282-BFDA-4CBE-A218-7493580AD928}"/>
                </a:ext>
              </a:extLst>
            </p:cNvPr>
            <p:cNvSpPr/>
            <p:nvPr/>
          </p:nvSpPr>
          <p:spPr bwMode="auto">
            <a:xfrm>
              <a:off x="1079770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Open Folder">
              <a:extLst>
                <a:ext uri="{FF2B5EF4-FFF2-40B4-BE49-F238E27FC236}">
                  <a16:creationId xmlns:a16="http://schemas.microsoft.com/office/drawing/2014/main" id="{207E6D4A-FB5C-4ADF-9BA7-E9ACE302B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9622" y="1917957"/>
              <a:ext cx="1763960" cy="176396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FE3EA5-4A98-418D-BC7C-E0AAF07028DF}"/>
                </a:ext>
              </a:extLst>
            </p:cNvPr>
            <p:cNvSpPr txBox="1"/>
            <p:nvPr/>
          </p:nvSpPr>
          <p:spPr>
            <a:xfrm>
              <a:off x="1079768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t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Simple Configuration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E1ADC1-4FB9-4D01-8887-11712FA15076}"/>
              </a:ext>
            </a:extLst>
          </p:cNvPr>
          <p:cNvGrpSpPr/>
          <p:nvPr/>
        </p:nvGrpSpPr>
        <p:grpSpPr>
          <a:xfrm>
            <a:off x="8786432" y="1760705"/>
            <a:ext cx="3085700" cy="2942617"/>
            <a:chOff x="4863419" y="1668293"/>
            <a:chExt cx="3085700" cy="29426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5F636B-8BB7-43B4-97FE-0DC54A818298}"/>
                </a:ext>
              </a:extLst>
            </p:cNvPr>
            <p:cNvSpPr/>
            <p:nvPr/>
          </p:nvSpPr>
          <p:spPr bwMode="auto">
            <a:xfrm>
              <a:off x="4865451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070D75-CFB1-4493-86B9-C86406D614C0}"/>
                </a:ext>
              </a:extLst>
            </p:cNvPr>
            <p:cNvSpPr/>
            <p:nvPr/>
          </p:nvSpPr>
          <p:spPr bwMode="auto">
            <a:xfrm>
              <a:off x="5840792" y="2544413"/>
              <a:ext cx="680504" cy="61299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Freeform 122">
              <a:extLst>
                <a:ext uri="{FF2B5EF4-FFF2-40B4-BE49-F238E27FC236}">
                  <a16:creationId xmlns:a16="http://schemas.microsoft.com/office/drawing/2014/main" id="{E22459E4-02B5-4226-AD8F-FE2446E7C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27678" y="2069537"/>
              <a:ext cx="1511962" cy="1455734"/>
            </a:xfrm>
            <a:custGeom>
              <a:avLst/>
              <a:gdLst>
                <a:gd name="T0" fmla="*/ 57 w 215"/>
                <a:gd name="T1" fmla="*/ 80 h 222"/>
                <a:gd name="T2" fmla="*/ 64 w 215"/>
                <a:gd name="T3" fmla="*/ 118 h 222"/>
                <a:gd name="T4" fmla="*/ 33 w 215"/>
                <a:gd name="T5" fmla="*/ 139 h 222"/>
                <a:gd name="T6" fmla="*/ 2 w 215"/>
                <a:gd name="T7" fmla="*/ 118 h 222"/>
                <a:gd name="T8" fmla="*/ 9 w 215"/>
                <a:gd name="T9" fmla="*/ 80 h 222"/>
                <a:gd name="T10" fmla="*/ 33 w 215"/>
                <a:gd name="T11" fmla="*/ 125 h 222"/>
                <a:gd name="T12" fmla="*/ 52 w 215"/>
                <a:gd name="T13" fmla="*/ 112 h 222"/>
                <a:gd name="T14" fmla="*/ 48 w 215"/>
                <a:gd name="T15" fmla="*/ 90 h 222"/>
                <a:gd name="T16" fmla="*/ 25 w 215"/>
                <a:gd name="T17" fmla="*/ 85 h 222"/>
                <a:gd name="T18" fmla="*/ 13 w 215"/>
                <a:gd name="T19" fmla="*/ 104 h 222"/>
                <a:gd name="T20" fmla="*/ 25 w 215"/>
                <a:gd name="T21" fmla="*/ 124 h 222"/>
                <a:gd name="T22" fmla="*/ 203 w 215"/>
                <a:gd name="T23" fmla="*/ 141 h 222"/>
                <a:gd name="T24" fmla="*/ 215 w 215"/>
                <a:gd name="T25" fmla="*/ 174 h 222"/>
                <a:gd name="T26" fmla="*/ 187 w 215"/>
                <a:gd name="T27" fmla="*/ 218 h 222"/>
                <a:gd name="T28" fmla="*/ 135 w 215"/>
                <a:gd name="T29" fmla="*/ 208 h 222"/>
                <a:gd name="T30" fmla="*/ 122 w 215"/>
                <a:gd name="T31" fmla="*/ 164 h 222"/>
                <a:gd name="T32" fmla="*/ 84 w 215"/>
                <a:gd name="T33" fmla="*/ 124 h 222"/>
                <a:gd name="T34" fmla="*/ 98 w 215"/>
                <a:gd name="T35" fmla="*/ 60 h 222"/>
                <a:gd name="T36" fmla="*/ 145 w 215"/>
                <a:gd name="T37" fmla="*/ 42 h 222"/>
                <a:gd name="T38" fmla="*/ 151 w 215"/>
                <a:gd name="T39" fmla="*/ 22 h 222"/>
                <a:gd name="T40" fmla="*/ 182 w 215"/>
                <a:gd name="T41" fmla="*/ 0 h 222"/>
                <a:gd name="T42" fmla="*/ 213 w 215"/>
                <a:gd name="T43" fmla="*/ 22 h 222"/>
                <a:gd name="T44" fmla="*/ 209 w 215"/>
                <a:gd name="T45" fmla="*/ 56 h 222"/>
                <a:gd name="T46" fmla="*/ 199 w 215"/>
                <a:gd name="T47" fmla="*/ 85 h 222"/>
                <a:gd name="T48" fmla="*/ 195 w 215"/>
                <a:gd name="T49" fmla="*/ 134 h 222"/>
                <a:gd name="T50" fmla="*/ 172 w 215"/>
                <a:gd name="T51" fmla="*/ 51 h 222"/>
                <a:gd name="T52" fmla="*/ 182 w 215"/>
                <a:gd name="T53" fmla="*/ 56 h 222"/>
                <a:gd name="T54" fmla="*/ 200 w 215"/>
                <a:gd name="T55" fmla="*/ 43 h 222"/>
                <a:gd name="T56" fmla="*/ 196 w 215"/>
                <a:gd name="T57" fmla="*/ 20 h 222"/>
                <a:gd name="T58" fmla="*/ 174 w 215"/>
                <a:gd name="T59" fmla="*/ 16 h 222"/>
                <a:gd name="T60" fmla="*/ 161 w 215"/>
                <a:gd name="T61" fmla="*/ 35 h 222"/>
                <a:gd name="T62" fmla="*/ 103 w 215"/>
                <a:gd name="T63" fmla="*/ 133 h 222"/>
                <a:gd name="T64" fmla="*/ 144 w 215"/>
                <a:gd name="T65" fmla="*/ 132 h 222"/>
                <a:gd name="T66" fmla="*/ 187 w 215"/>
                <a:gd name="T67" fmla="*/ 116 h 222"/>
                <a:gd name="T68" fmla="*/ 173 w 215"/>
                <a:gd name="T69" fmla="*/ 68 h 222"/>
                <a:gd name="T70" fmla="*/ 157 w 215"/>
                <a:gd name="T71" fmla="*/ 59 h 222"/>
                <a:gd name="T72" fmla="*/ 123 w 215"/>
                <a:gd name="T73" fmla="*/ 60 h 222"/>
                <a:gd name="T74" fmla="*/ 94 w 215"/>
                <a:gd name="T75" fmla="*/ 104 h 222"/>
                <a:gd name="T76" fmla="*/ 192 w 215"/>
                <a:gd name="T77" fmla="*/ 198 h 222"/>
                <a:gd name="T78" fmla="*/ 199 w 215"/>
                <a:gd name="T79" fmla="*/ 160 h 222"/>
                <a:gd name="T80" fmla="*/ 167 w 215"/>
                <a:gd name="T81" fmla="*/ 139 h 222"/>
                <a:gd name="T82" fmla="*/ 137 w 215"/>
                <a:gd name="T83" fmla="*/ 161 h 222"/>
                <a:gd name="T84" fmla="*/ 144 w 215"/>
                <a:gd name="T85" fmla="*/ 19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5" h="222">
                  <a:moveTo>
                    <a:pt x="33" y="70"/>
                  </a:moveTo>
                  <a:cubicBezTo>
                    <a:pt x="38" y="70"/>
                    <a:pt x="42" y="71"/>
                    <a:pt x="46" y="72"/>
                  </a:cubicBezTo>
                  <a:cubicBezTo>
                    <a:pt x="50" y="74"/>
                    <a:pt x="54" y="77"/>
                    <a:pt x="57" y="80"/>
                  </a:cubicBezTo>
                  <a:cubicBezTo>
                    <a:pt x="60" y="83"/>
                    <a:pt x="63" y="87"/>
                    <a:pt x="64" y="91"/>
                  </a:cubicBezTo>
                  <a:cubicBezTo>
                    <a:pt x="66" y="95"/>
                    <a:pt x="67" y="100"/>
                    <a:pt x="67" y="104"/>
                  </a:cubicBezTo>
                  <a:cubicBezTo>
                    <a:pt x="67" y="109"/>
                    <a:pt x="66" y="114"/>
                    <a:pt x="64" y="118"/>
                  </a:cubicBezTo>
                  <a:cubicBezTo>
                    <a:pt x="63" y="122"/>
                    <a:pt x="60" y="126"/>
                    <a:pt x="57" y="129"/>
                  </a:cubicBezTo>
                  <a:cubicBezTo>
                    <a:pt x="54" y="132"/>
                    <a:pt x="50" y="135"/>
                    <a:pt x="46" y="136"/>
                  </a:cubicBezTo>
                  <a:cubicBezTo>
                    <a:pt x="42" y="138"/>
                    <a:pt x="38" y="139"/>
                    <a:pt x="33" y="139"/>
                  </a:cubicBezTo>
                  <a:cubicBezTo>
                    <a:pt x="29" y="139"/>
                    <a:pt x="24" y="138"/>
                    <a:pt x="20" y="136"/>
                  </a:cubicBezTo>
                  <a:cubicBezTo>
                    <a:pt x="16" y="135"/>
                    <a:pt x="13" y="132"/>
                    <a:pt x="9" y="129"/>
                  </a:cubicBezTo>
                  <a:cubicBezTo>
                    <a:pt x="6" y="126"/>
                    <a:pt x="4" y="122"/>
                    <a:pt x="2" y="118"/>
                  </a:cubicBezTo>
                  <a:cubicBezTo>
                    <a:pt x="0" y="114"/>
                    <a:pt x="0" y="109"/>
                    <a:pt x="0" y="104"/>
                  </a:cubicBezTo>
                  <a:cubicBezTo>
                    <a:pt x="0" y="100"/>
                    <a:pt x="0" y="95"/>
                    <a:pt x="2" y="91"/>
                  </a:cubicBezTo>
                  <a:cubicBezTo>
                    <a:pt x="4" y="87"/>
                    <a:pt x="6" y="83"/>
                    <a:pt x="9" y="80"/>
                  </a:cubicBezTo>
                  <a:cubicBezTo>
                    <a:pt x="13" y="77"/>
                    <a:pt x="16" y="74"/>
                    <a:pt x="20" y="72"/>
                  </a:cubicBezTo>
                  <a:cubicBezTo>
                    <a:pt x="24" y="71"/>
                    <a:pt x="29" y="70"/>
                    <a:pt x="33" y="70"/>
                  </a:cubicBezTo>
                  <a:close/>
                  <a:moveTo>
                    <a:pt x="33" y="125"/>
                  </a:moveTo>
                  <a:cubicBezTo>
                    <a:pt x="36" y="125"/>
                    <a:pt x="39" y="125"/>
                    <a:pt x="41" y="124"/>
                  </a:cubicBezTo>
                  <a:cubicBezTo>
                    <a:pt x="44" y="122"/>
                    <a:pt x="46" y="121"/>
                    <a:pt x="48" y="119"/>
                  </a:cubicBezTo>
                  <a:cubicBezTo>
                    <a:pt x="49" y="117"/>
                    <a:pt x="51" y="115"/>
                    <a:pt x="52" y="112"/>
                  </a:cubicBezTo>
                  <a:cubicBezTo>
                    <a:pt x="53" y="110"/>
                    <a:pt x="54" y="107"/>
                    <a:pt x="54" y="104"/>
                  </a:cubicBezTo>
                  <a:cubicBezTo>
                    <a:pt x="54" y="101"/>
                    <a:pt x="53" y="99"/>
                    <a:pt x="52" y="96"/>
                  </a:cubicBezTo>
                  <a:cubicBezTo>
                    <a:pt x="51" y="94"/>
                    <a:pt x="49" y="91"/>
                    <a:pt x="48" y="90"/>
                  </a:cubicBezTo>
                  <a:cubicBezTo>
                    <a:pt x="46" y="88"/>
                    <a:pt x="44" y="86"/>
                    <a:pt x="41" y="85"/>
                  </a:cubicBezTo>
                  <a:cubicBezTo>
                    <a:pt x="39" y="84"/>
                    <a:pt x="36" y="84"/>
                    <a:pt x="33" y="84"/>
                  </a:cubicBezTo>
                  <a:cubicBezTo>
                    <a:pt x="31" y="84"/>
                    <a:pt x="28" y="84"/>
                    <a:pt x="25" y="85"/>
                  </a:cubicBezTo>
                  <a:cubicBezTo>
                    <a:pt x="23" y="86"/>
                    <a:pt x="21" y="88"/>
                    <a:pt x="19" y="90"/>
                  </a:cubicBezTo>
                  <a:cubicBezTo>
                    <a:pt x="17" y="91"/>
                    <a:pt x="16" y="94"/>
                    <a:pt x="15" y="96"/>
                  </a:cubicBezTo>
                  <a:cubicBezTo>
                    <a:pt x="14" y="99"/>
                    <a:pt x="13" y="101"/>
                    <a:pt x="13" y="104"/>
                  </a:cubicBezTo>
                  <a:cubicBezTo>
                    <a:pt x="13" y="107"/>
                    <a:pt x="14" y="110"/>
                    <a:pt x="15" y="112"/>
                  </a:cubicBezTo>
                  <a:cubicBezTo>
                    <a:pt x="16" y="115"/>
                    <a:pt x="17" y="117"/>
                    <a:pt x="19" y="119"/>
                  </a:cubicBezTo>
                  <a:cubicBezTo>
                    <a:pt x="21" y="121"/>
                    <a:pt x="23" y="122"/>
                    <a:pt x="25" y="124"/>
                  </a:cubicBezTo>
                  <a:cubicBezTo>
                    <a:pt x="28" y="125"/>
                    <a:pt x="31" y="125"/>
                    <a:pt x="33" y="125"/>
                  </a:cubicBezTo>
                  <a:close/>
                  <a:moveTo>
                    <a:pt x="195" y="134"/>
                  </a:moveTo>
                  <a:cubicBezTo>
                    <a:pt x="198" y="136"/>
                    <a:pt x="201" y="138"/>
                    <a:pt x="203" y="141"/>
                  </a:cubicBezTo>
                  <a:cubicBezTo>
                    <a:pt x="206" y="144"/>
                    <a:pt x="208" y="147"/>
                    <a:pt x="210" y="151"/>
                  </a:cubicBezTo>
                  <a:cubicBezTo>
                    <a:pt x="212" y="154"/>
                    <a:pt x="213" y="158"/>
                    <a:pt x="214" y="162"/>
                  </a:cubicBezTo>
                  <a:cubicBezTo>
                    <a:pt x="215" y="166"/>
                    <a:pt x="215" y="170"/>
                    <a:pt x="215" y="174"/>
                  </a:cubicBezTo>
                  <a:cubicBezTo>
                    <a:pt x="215" y="180"/>
                    <a:pt x="214" y="187"/>
                    <a:pt x="212" y="193"/>
                  </a:cubicBezTo>
                  <a:cubicBezTo>
                    <a:pt x="209" y="198"/>
                    <a:pt x="206" y="204"/>
                    <a:pt x="202" y="208"/>
                  </a:cubicBezTo>
                  <a:cubicBezTo>
                    <a:pt x="197" y="212"/>
                    <a:pt x="192" y="216"/>
                    <a:pt x="187" y="218"/>
                  </a:cubicBezTo>
                  <a:cubicBezTo>
                    <a:pt x="181" y="221"/>
                    <a:pt x="175" y="222"/>
                    <a:pt x="168" y="222"/>
                  </a:cubicBezTo>
                  <a:cubicBezTo>
                    <a:pt x="162" y="222"/>
                    <a:pt x="156" y="221"/>
                    <a:pt x="150" y="218"/>
                  </a:cubicBezTo>
                  <a:cubicBezTo>
                    <a:pt x="144" y="216"/>
                    <a:pt x="139" y="212"/>
                    <a:pt x="135" y="208"/>
                  </a:cubicBezTo>
                  <a:cubicBezTo>
                    <a:pt x="130" y="204"/>
                    <a:pt x="127" y="198"/>
                    <a:pt x="125" y="193"/>
                  </a:cubicBezTo>
                  <a:cubicBezTo>
                    <a:pt x="122" y="187"/>
                    <a:pt x="121" y="180"/>
                    <a:pt x="121" y="174"/>
                  </a:cubicBezTo>
                  <a:cubicBezTo>
                    <a:pt x="121" y="170"/>
                    <a:pt x="121" y="167"/>
                    <a:pt x="122" y="164"/>
                  </a:cubicBezTo>
                  <a:cubicBezTo>
                    <a:pt x="116" y="161"/>
                    <a:pt x="110" y="158"/>
                    <a:pt x="105" y="155"/>
                  </a:cubicBezTo>
                  <a:cubicBezTo>
                    <a:pt x="100" y="151"/>
                    <a:pt x="96" y="146"/>
                    <a:pt x="92" y="141"/>
                  </a:cubicBezTo>
                  <a:cubicBezTo>
                    <a:pt x="88" y="136"/>
                    <a:pt x="86" y="130"/>
                    <a:pt x="84" y="124"/>
                  </a:cubicBezTo>
                  <a:cubicBezTo>
                    <a:pt x="82" y="118"/>
                    <a:pt x="81" y="111"/>
                    <a:pt x="81" y="104"/>
                  </a:cubicBezTo>
                  <a:cubicBezTo>
                    <a:pt x="81" y="96"/>
                    <a:pt x="82" y="88"/>
                    <a:pt x="85" y="80"/>
                  </a:cubicBezTo>
                  <a:cubicBezTo>
                    <a:pt x="89" y="72"/>
                    <a:pt x="93" y="66"/>
                    <a:pt x="98" y="60"/>
                  </a:cubicBezTo>
                  <a:cubicBezTo>
                    <a:pt x="104" y="55"/>
                    <a:pt x="110" y="50"/>
                    <a:pt x="118" y="47"/>
                  </a:cubicBezTo>
                  <a:cubicBezTo>
                    <a:pt x="125" y="44"/>
                    <a:pt x="133" y="42"/>
                    <a:pt x="141" y="42"/>
                  </a:cubicBezTo>
                  <a:cubicBezTo>
                    <a:pt x="142" y="42"/>
                    <a:pt x="144" y="42"/>
                    <a:pt x="145" y="42"/>
                  </a:cubicBezTo>
                  <a:cubicBezTo>
                    <a:pt x="146" y="42"/>
                    <a:pt x="148" y="42"/>
                    <a:pt x="149" y="42"/>
                  </a:cubicBezTo>
                  <a:cubicBezTo>
                    <a:pt x="148" y="40"/>
                    <a:pt x="148" y="37"/>
                    <a:pt x="148" y="35"/>
                  </a:cubicBezTo>
                  <a:cubicBezTo>
                    <a:pt x="148" y="30"/>
                    <a:pt x="149" y="26"/>
                    <a:pt x="151" y="22"/>
                  </a:cubicBezTo>
                  <a:cubicBezTo>
                    <a:pt x="152" y="17"/>
                    <a:pt x="155" y="14"/>
                    <a:pt x="158" y="11"/>
                  </a:cubicBezTo>
                  <a:cubicBezTo>
                    <a:pt x="161" y="7"/>
                    <a:pt x="164" y="5"/>
                    <a:pt x="169" y="3"/>
                  </a:cubicBezTo>
                  <a:cubicBezTo>
                    <a:pt x="173" y="1"/>
                    <a:pt x="177" y="0"/>
                    <a:pt x="182" y="0"/>
                  </a:cubicBezTo>
                  <a:cubicBezTo>
                    <a:pt x="186" y="0"/>
                    <a:pt x="191" y="1"/>
                    <a:pt x="195" y="3"/>
                  </a:cubicBezTo>
                  <a:cubicBezTo>
                    <a:pt x="199" y="5"/>
                    <a:pt x="202" y="7"/>
                    <a:pt x="205" y="11"/>
                  </a:cubicBezTo>
                  <a:cubicBezTo>
                    <a:pt x="208" y="14"/>
                    <a:pt x="211" y="17"/>
                    <a:pt x="213" y="22"/>
                  </a:cubicBezTo>
                  <a:cubicBezTo>
                    <a:pt x="214" y="26"/>
                    <a:pt x="215" y="30"/>
                    <a:pt x="215" y="35"/>
                  </a:cubicBezTo>
                  <a:cubicBezTo>
                    <a:pt x="215" y="39"/>
                    <a:pt x="215" y="43"/>
                    <a:pt x="214" y="46"/>
                  </a:cubicBezTo>
                  <a:cubicBezTo>
                    <a:pt x="212" y="50"/>
                    <a:pt x="211" y="53"/>
                    <a:pt x="209" y="56"/>
                  </a:cubicBezTo>
                  <a:cubicBezTo>
                    <a:pt x="206" y="59"/>
                    <a:pt x="204" y="61"/>
                    <a:pt x="201" y="64"/>
                  </a:cubicBezTo>
                  <a:cubicBezTo>
                    <a:pt x="198" y="66"/>
                    <a:pt x="194" y="67"/>
                    <a:pt x="191" y="68"/>
                  </a:cubicBezTo>
                  <a:cubicBezTo>
                    <a:pt x="194" y="74"/>
                    <a:pt x="197" y="79"/>
                    <a:pt x="199" y="85"/>
                  </a:cubicBezTo>
                  <a:cubicBezTo>
                    <a:pt x="201" y="92"/>
                    <a:pt x="202" y="98"/>
                    <a:pt x="202" y="104"/>
                  </a:cubicBezTo>
                  <a:cubicBezTo>
                    <a:pt x="202" y="109"/>
                    <a:pt x="201" y="115"/>
                    <a:pt x="200" y="119"/>
                  </a:cubicBezTo>
                  <a:cubicBezTo>
                    <a:pt x="199" y="124"/>
                    <a:pt x="197" y="129"/>
                    <a:pt x="195" y="134"/>
                  </a:cubicBezTo>
                  <a:close/>
                  <a:moveTo>
                    <a:pt x="161" y="35"/>
                  </a:moveTo>
                  <a:cubicBezTo>
                    <a:pt x="161" y="39"/>
                    <a:pt x="163" y="43"/>
                    <a:pt x="165" y="47"/>
                  </a:cubicBezTo>
                  <a:cubicBezTo>
                    <a:pt x="168" y="48"/>
                    <a:pt x="170" y="49"/>
                    <a:pt x="172" y="51"/>
                  </a:cubicBezTo>
                  <a:cubicBezTo>
                    <a:pt x="175" y="52"/>
                    <a:pt x="177" y="54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6"/>
                    <a:pt x="181" y="56"/>
                    <a:pt x="182" y="56"/>
                  </a:cubicBezTo>
                  <a:cubicBezTo>
                    <a:pt x="184" y="56"/>
                    <a:pt x="187" y="55"/>
                    <a:pt x="190" y="54"/>
                  </a:cubicBezTo>
                  <a:cubicBezTo>
                    <a:pt x="192" y="53"/>
                    <a:pt x="194" y="52"/>
                    <a:pt x="196" y="50"/>
                  </a:cubicBezTo>
                  <a:cubicBezTo>
                    <a:pt x="198" y="48"/>
                    <a:pt x="199" y="46"/>
                    <a:pt x="200" y="43"/>
                  </a:cubicBezTo>
                  <a:cubicBezTo>
                    <a:pt x="201" y="41"/>
                    <a:pt x="202" y="38"/>
                    <a:pt x="202" y="35"/>
                  </a:cubicBezTo>
                  <a:cubicBezTo>
                    <a:pt x="202" y="32"/>
                    <a:pt x="201" y="29"/>
                    <a:pt x="200" y="27"/>
                  </a:cubicBezTo>
                  <a:cubicBezTo>
                    <a:pt x="199" y="24"/>
                    <a:pt x="198" y="22"/>
                    <a:pt x="196" y="20"/>
                  </a:cubicBezTo>
                  <a:cubicBezTo>
                    <a:pt x="194" y="18"/>
                    <a:pt x="192" y="17"/>
                    <a:pt x="190" y="16"/>
                  </a:cubicBezTo>
                  <a:cubicBezTo>
                    <a:pt x="187" y="15"/>
                    <a:pt x="184" y="14"/>
                    <a:pt x="182" y="14"/>
                  </a:cubicBezTo>
                  <a:cubicBezTo>
                    <a:pt x="179" y="14"/>
                    <a:pt x="176" y="15"/>
                    <a:pt x="174" y="16"/>
                  </a:cubicBezTo>
                  <a:cubicBezTo>
                    <a:pt x="171" y="17"/>
                    <a:pt x="169" y="18"/>
                    <a:pt x="167" y="20"/>
                  </a:cubicBezTo>
                  <a:cubicBezTo>
                    <a:pt x="166" y="22"/>
                    <a:pt x="164" y="24"/>
                    <a:pt x="163" y="27"/>
                  </a:cubicBezTo>
                  <a:cubicBezTo>
                    <a:pt x="162" y="29"/>
                    <a:pt x="161" y="32"/>
                    <a:pt x="161" y="35"/>
                  </a:cubicBezTo>
                  <a:close/>
                  <a:moveTo>
                    <a:pt x="94" y="104"/>
                  </a:moveTo>
                  <a:cubicBezTo>
                    <a:pt x="94" y="110"/>
                    <a:pt x="95" y="115"/>
                    <a:pt x="96" y="119"/>
                  </a:cubicBezTo>
                  <a:cubicBezTo>
                    <a:pt x="98" y="124"/>
                    <a:pt x="100" y="129"/>
                    <a:pt x="103" y="133"/>
                  </a:cubicBezTo>
                  <a:cubicBezTo>
                    <a:pt x="106" y="137"/>
                    <a:pt x="109" y="141"/>
                    <a:pt x="113" y="144"/>
                  </a:cubicBezTo>
                  <a:cubicBezTo>
                    <a:pt x="117" y="147"/>
                    <a:pt x="122" y="149"/>
                    <a:pt x="127" y="151"/>
                  </a:cubicBezTo>
                  <a:cubicBezTo>
                    <a:pt x="131" y="143"/>
                    <a:pt x="137" y="136"/>
                    <a:pt x="144" y="132"/>
                  </a:cubicBezTo>
                  <a:cubicBezTo>
                    <a:pt x="151" y="127"/>
                    <a:pt x="159" y="125"/>
                    <a:pt x="168" y="125"/>
                  </a:cubicBezTo>
                  <a:cubicBezTo>
                    <a:pt x="173" y="125"/>
                    <a:pt x="178" y="126"/>
                    <a:pt x="183" y="127"/>
                  </a:cubicBezTo>
                  <a:cubicBezTo>
                    <a:pt x="185" y="124"/>
                    <a:pt x="186" y="120"/>
                    <a:pt x="187" y="116"/>
                  </a:cubicBezTo>
                  <a:cubicBezTo>
                    <a:pt x="188" y="112"/>
                    <a:pt x="188" y="108"/>
                    <a:pt x="188" y="104"/>
                  </a:cubicBezTo>
                  <a:cubicBezTo>
                    <a:pt x="188" y="97"/>
                    <a:pt x="187" y="91"/>
                    <a:pt x="184" y="85"/>
                  </a:cubicBezTo>
                  <a:cubicBezTo>
                    <a:pt x="182" y="79"/>
                    <a:pt x="178" y="73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0" y="66"/>
                    <a:pt x="168" y="64"/>
                    <a:pt x="165" y="63"/>
                  </a:cubicBezTo>
                  <a:cubicBezTo>
                    <a:pt x="163" y="61"/>
                    <a:pt x="160" y="60"/>
                    <a:pt x="157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2" y="57"/>
                    <a:pt x="147" y="56"/>
                    <a:pt x="141" y="56"/>
                  </a:cubicBezTo>
                  <a:cubicBezTo>
                    <a:pt x="135" y="56"/>
                    <a:pt x="129" y="57"/>
                    <a:pt x="123" y="60"/>
                  </a:cubicBezTo>
                  <a:cubicBezTo>
                    <a:pt x="117" y="62"/>
                    <a:pt x="112" y="66"/>
                    <a:pt x="108" y="70"/>
                  </a:cubicBezTo>
                  <a:cubicBezTo>
                    <a:pt x="104" y="74"/>
                    <a:pt x="100" y="80"/>
                    <a:pt x="98" y="85"/>
                  </a:cubicBezTo>
                  <a:cubicBezTo>
                    <a:pt x="95" y="91"/>
                    <a:pt x="94" y="98"/>
                    <a:pt x="94" y="104"/>
                  </a:cubicBezTo>
                  <a:close/>
                  <a:moveTo>
                    <a:pt x="168" y="208"/>
                  </a:moveTo>
                  <a:cubicBezTo>
                    <a:pt x="173" y="208"/>
                    <a:pt x="177" y="207"/>
                    <a:pt x="181" y="206"/>
                  </a:cubicBezTo>
                  <a:cubicBezTo>
                    <a:pt x="185" y="204"/>
                    <a:pt x="189" y="201"/>
                    <a:pt x="192" y="198"/>
                  </a:cubicBezTo>
                  <a:cubicBezTo>
                    <a:pt x="195" y="195"/>
                    <a:pt x="197" y="191"/>
                    <a:pt x="199" y="187"/>
                  </a:cubicBezTo>
                  <a:cubicBezTo>
                    <a:pt x="201" y="183"/>
                    <a:pt x="202" y="178"/>
                    <a:pt x="202" y="174"/>
                  </a:cubicBezTo>
                  <a:cubicBezTo>
                    <a:pt x="202" y="169"/>
                    <a:pt x="201" y="164"/>
                    <a:pt x="199" y="160"/>
                  </a:cubicBezTo>
                  <a:cubicBezTo>
                    <a:pt x="197" y="156"/>
                    <a:pt x="195" y="152"/>
                    <a:pt x="192" y="149"/>
                  </a:cubicBezTo>
                  <a:cubicBezTo>
                    <a:pt x="189" y="146"/>
                    <a:pt x="185" y="143"/>
                    <a:pt x="181" y="142"/>
                  </a:cubicBezTo>
                  <a:cubicBezTo>
                    <a:pt x="176" y="140"/>
                    <a:pt x="172" y="139"/>
                    <a:pt x="167" y="139"/>
                  </a:cubicBezTo>
                  <a:cubicBezTo>
                    <a:pt x="163" y="139"/>
                    <a:pt x="158" y="140"/>
                    <a:pt x="154" y="142"/>
                  </a:cubicBezTo>
                  <a:cubicBezTo>
                    <a:pt x="150" y="144"/>
                    <a:pt x="147" y="146"/>
                    <a:pt x="144" y="150"/>
                  </a:cubicBezTo>
                  <a:cubicBezTo>
                    <a:pt x="141" y="153"/>
                    <a:pt x="139" y="156"/>
                    <a:pt x="137" y="161"/>
                  </a:cubicBezTo>
                  <a:cubicBezTo>
                    <a:pt x="135" y="165"/>
                    <a:pt x="134" y="169"/>
                    <a:pt x="134" y="174"/>
                  </a:cubicBezTo>
                  <a:cubicBezTo>
                    <a:pt x="134" y="178"/>
                    <a:pt x="135" y="183"/>
                    <a:pt x="137" y="187"/>
                  </a:cubicBezTo>
                  <a:cubicBezTo>
                    <a:pt x="139" y="191"/>
                    <a:pt x="141" y="195"/>
                    <a:pt x="144" y="198"/>
                  </a:cubicBezTo>
                  <a:cubicBezTo>
                    <a:pt x="147" y="201"/>
                    <a:pt x="151" y="204"/>
                    <a:pt x="155" y="206"/>
                  </a:cubicBezTo>
                  <a:cubicBezTo>
                    <a:pt x="159" y="207"/>
                    <a:pt x="164" y="208"/>
                    <a:pt x="168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7844" tIns="43923" rIns="87844" bIns="439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83CF3A-66A4-45C4-8D31-EAC83466A0F3}"/>
                </a:ext>
              </a:extLst>
            </p:cNvPr>
            <p:cNvSpPr txBox="1"/>
            <p:nvPr/>
          </p:nvSpPr>
          <p:spPr>
            <a:xfrm>
              <a:off x="4863419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Deep integration via API’s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336A7F-1069-4921-AC0E-F22516A1BED4}"/>
              </a:ext>
            </a:extLst>
          </p:cNvPr>
          <p:cNvGrpSpPr/>
          <p:nvPr/>
        </p:nvGrpSpPr>
        <p:grpSpPr>
          <a:xfrm>
            <a:off x="4826934" y="1760705"/>
            <a:ext cx="3084472" cy="2942617"/>
            <a:chOff x="4826934" y="1760705"/>
            <a:chExt cx="3084472" cy="29426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9D443C-0702-4405-B553-66B252C1C416}"/>
                </a:ext>
              </a:extLst>
            </p:cNvPr>
            <p:cNvSpPr/>
            <p:nvPr/>
          </p:nvSpPr>
          <p:spPr bwMode="auto">
            <a:xfrm>
              <a:off x="4826934" y="1760705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212C84-EF3C-4486-A33B-4F2557F3E3BA}"/>
                </a:ext>
              </a:extLst>
            </p:cNvPr>
            <p:cNvSpPr txBox="1"/>
            <p:nvPr/>
          </p:nvSpPr>
          <p:spPr>
            <a:xfrm>
              <a:off x="4827737" y="3743058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 anchor="t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Business Process Automation</a:t>
              </a:r>
              <a:endParaRPr lang="en-US">
                <a:solidFill>
                  <a:schemeClr val="accent1"/>
                </a:solidFill>
              </a:endParaRPr>
            </a:p>
          </p:txBody>
        </p:sp>
        <p:pic>
          <p:nvPicPr>
            <p:cNvPr id="3" name="Graphic 2" descr="Robot">
              <a:extLst>
                <a:ext uri="{FF2B5EF4-FFF2-40B4-BE49-F238E27FC236}">
                  <a16:creationId xmlns:a16="http://schemas.microsoft.com/office/drawing/2014/main" id="{3BA6F2B1-F831-41E4-AED6-ED14C774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01633" y="2030829"/>
              <a:ext cx="1717974" cy="1717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72137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List Formatting : Columns</a:t>
            </a:r>
            <a:endParaRPr lang="LID4096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AA80193-5BE4-4D99-A5B6-E8F1A1DA8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4062566"/>
          </a:xfrm>
        </p:spPr>
        <p:txBody>
          <a:bodyPr/>
          <a:lstStyle/>
          <a:p>
            <a:r>
              <a:rPr lang="en-US" sz="2400"/>
              <a:t>Use JSON to control how a column is displayed</a:t>
            </a:r>
          </a:p>
          <a:p>
            <a:pPr lvl="1"/>
            <a:r>
              <a:rPr lang="en-US" sz="1600"/>
              <a:t>Out of the box designers available for power users</a:t>
            </a:r>
          </a:p>
          <a:p>
            <a:pPr lvl="1"/>
            <a:r>
              <a:rPr lang="en-US" sz="1600"/>
              <a:t>Include formatting when you provision lists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>
                <a:latin typeface="+mj-lt"/>
              </a:rPr>
              <a:t>For more advanced scenarios involving custom code checkout </a:t>
            </a:r>
            <a:r>
              <a:rPr lang="nl-BE" sz="2400">
                <a:hlinkClick r:id="rId2" action="ppaction://hlinksldjump"/>
              </a:rPr>
              <a:t>SPFX Field </a:t>
            </a:r>
            <a:r>
              <a:rPr lang="nl-BE" sz="2400" err="1">
                <a:hlinkClick r:id="rId2" action="ppaction://hlinksldjump"/>
              </a:rPr>
              <a:t>Customizers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3"/>
              </a:rPr>
              <a:t>Documentation</a:t>
            </a:r>
            <a:endParaRPr lang="en-US" sz="1600"/>
          </a:p>
          <a:p>
            <a:pPr lvl="1"/>
            <a:r>
              <a:rPr lang="en-US" sz="1600">
                <a:hlinkClick r:id="rId4"/>
              </a:rPr>
              <a:t>List formatting samples</a:t>
            </a:r>
            <a:endParaRPr lang="en-US" sz="1600"/>
          </a:p>
        </p:txBody>
      </p:sp>
      <p:pic>
        <p:nvPicPr>
          <p:cNvPr id="7170" name="Picture 2" descr="SharePoint list with three columns formatted">
            <a:extLst>
              <a:ext uri="{FF2B5EF4-FFF2-40B4-BE49-F238E27FC236}">
                <a16:creationId xmlns:a16="http://schemas.microsoft.com/office/drawing/2014/main" id="{C26E39B6-C280-4DA8-A571-5B87DA2E0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136" y="3535050"/>
            <a:ext cx="5630937" cy="1438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harePoint list with four unformatted columns">
            <a:extLst>
              <a:ext uri="{FF2B5EF4-FFF2-40B4-BE49-F238E27FC236}">
                <a16:creationId xmlns:a16="http://schemas.microsoft.com/office/drawing/2014/main" id="{DDCBB786-A3EC-43C0-A824-89D1E7797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7137" y="968420"/>
            <a:ext cx="5630938" cy="147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1EB181B-D412-42FA-A318-E7813E298073}"/>
              </a:ext>
            </a:extLst>
          </p:cNvPr>
          <p:cNvSpPr/>
          <p:nvPr/>
        </p:nvSpPr>
        <p:spPr bwMode="auto">
          <a:xfrm rot="5400000">
            <a:off x="9461840" y="2777125"/>
            <a:ext cx="381407" cy="34717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LID4096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5093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List Formatting : Views</a:t>
            </a:r>
            <a:endParaRPr lang="LID4096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AA80193-5BE4-4D99-A5B6-E8F1A1DA8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2720660"/>
          </a:xfrm>
        </p:spPr>
        <p:txBody>
          <a:bodyPr/>
          <a:lstStyle/>
          <a:p>
            <a:r>
              <a:rPr lang="en-US" sz="2400"/>
              <a:t>Use JSON to control how a view is presented</a:t>
            </a:r>
          </a:p>
          <a:p>
            <a:pPr lvl="1"/>
            <a:r>
              <a:rPr lang="en-US" sz="1600"/>
              <a:t>Out of the box designers available for power users</a:t>
            </a:r>
          </a:p>
          <a:p>
            <a:pPr lvl="1"/>
            <a:r>
              <a:rPr lang="en-US" sz="1600"/>
              <a:t>Include formatting when you provision lists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Documentation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List formatting samples</a:t>
            </a:r>
            <a:endParaRPr lang="en-US" sz="1600"/>
          </a:p>
        </p:txBody>
      </p:sp>
      <p:pic>
        <p:nvPicPr>
          <p:cNvPr id="10242" name="Picture 2" descr="SharePoint list with view formatted with conditional formatting">
            <a:extLst>
              <a:ext uri="{FF2B5EF4-FFF2-40B4-BE49-F238E27FC236}">
                <a16:creationId xmlns:a16="http://schemas.microsoft.com/office/drawing/2014/main" id="{F14EB57E-83A3-4892-92F1-070978C7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80" y="336146"/>
            <a:ext cx="4403562" cy="1888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harePoint list with multi-line view customization">
            <a:extLst>
              <a:ext uri="{FF2B5EF4-FFF2-40B4-BE49-F238E27FC236}">
                <a16:creationId xmlns:a16="http://schemas.microsoft.com/office/drawing/2014/main" id="{9D6A0559-D7C8-4314-B2EF-AD99E9DC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80" y="2697227"/>
            <a:ext cx="4517769" cy="2156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Feedback list formatted in Tile layout">
            <a:extLst>
              <a:ext uri="{FF2B5EF4-FFF2-40B4-BE49-F238E27FC236}">
                <a16:creationId xmlns:a16="http://schemas.microsoft.com/office/drawing/2014/main" id="{AF817DB5-52BB-4226-AEB9-B5F3D774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980" y="5221822"/>
            <a:ext cx="4517770" cy="1452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94DA38-FFDE-445E-945D-B75B6F712708}"/>
              </a:ext>
            </a:extLst>
          </p:cNvPr>
          <p:cNvCxnSpPr>
            <a:cxnSpLocks/>
          </p:cNvCxnSpPr>
          <p:nvPr/>
        </p:nvCxnSpPr>
        <p:spPr>
          <a:xfrm>
            <a:off x="6736982" y="2489133"/>
            <a:ext cx="5451508" cy="24011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B0D885-AB5F-4367-A695-EB5DD4546466}"/>
              </a:ext>
            </a:extLst>
          </p:cNvPr>
          <p:cNvCxnSpPr>
            <a:cxnSpLocks/>
          </p:cNvCxnSpPr>
          <p:nvPr/>
        </p:nvCxnSpPr>
        <p:spPr>
          <a:xfrm>
            <a:off x="6736982" y="5136080"/>
            <a:ext cx="5451508" cy="24011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02632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0" indent="0">
              <a:buNone/>
            </a:pPr>
            <a:r>
              <a:rPr lang="en-US"/>
              <a:t>List form configuration</a:t>
            </a:r>
            <a:endParaRPr lang="LID4096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AA80193-5BE4-4D99-A5B6-E8F1A1DA8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2449817"/>
          </a:xfrm>
        </p:spPr>
        <p:txBody>
          <a:bodyPr/>
          <a:lstStyle/>
          <a:p>
            <a:r>
              <a:rPr lang="en-US" sz="2400"/>
              <a:t>Configure how a list edit/view form is shown</a:t>
            </a:r>
          </a:p>
          <a:p>
            <a:pPr lvl="1"/>
            <a:r>
              <a:rPr lang="en-US" sz="1600"/>
              <a:t>Show, hide and reorder columns</a:t>
            </a:r>
          </a:p>
          <a:p>
            <a:pPr lvl="1"/>
            <a:r>
              <a:rPr lang="en-US" sz="1600"/>
              <a:t>Conditional Show/Hide columns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Documentation</a:t>
            </a:r>
            <a:endParaRPr lang="en-US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2C9569-0195-4965-8B27-0582B712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644" y="1838925"/>
            <a:ext cx="4970578" cy="3316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3621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A4BEF4-C191-4881-8813-7860871CE284}"/>
              </a:ext>
            </a:extLst>
          </p:cNvPr>
          <p:cNvSpPr/>
          <p:nvPr/>
        </p:nvSpPr>
        <p:spPr bwMode="auto">
          <a:xfrm>
            <a:off x="1" y="0"/>
            <a:ext cx="12436474" cy="699452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LID4096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2A66A-69D9-48B5-87C3-ED59133CDE03}"/>
              </a:ext>
            </a:extLst>
          </p:cNvPr>
          <p:cNvSpPr/>
          <p:nvPr/>
        </p:nvSpPr>
        <p:spPr bwMode="auto">
          <a:xfrm>
            <a:off x="588304" y="3887431"/>
            <a:ext cx="11015394" cy="2113208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8FB2B0-46FB-4682-8A35-6C34EFFA82B6}"/>
              </a:ext>
            </a:extLst>
          </p:cNvPr>
          <p:cNvGrpSpPr/>
          <p:nvPr/>
        </p:nvGrpSpPr>
        <p:grpSpPr>
          <a:xfrm>
            <a:off x="1430247" y="3124104"/>
            <a:ext cx="1507156" cy="1507156"/>
            <a:chOff x="-1367748" y="95661"/>
            <a:chExt cx="1818864" cy="181886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0CD3A63-C0F2-4C95-A09E-CF1DA58A035A}"/>
                </a:ext>
              </a:extLst>
            </p:cNvPr>
            <p:cNvSpPr/>
            <p:nvPr/>
          </p:nvSpPr>
          <p:spPr bwMode="auto">
            <a:xfrm>
              <a:off x="-1367748" y="95661"/>
              <a:ext cx="1818864" cy="181886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6BB65791-7B84-4FBD-AE59-6BD75A946A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921072" y="504237"/>
              <a:ext cx="925513" cy="1001713"/>
              <a:chOff x="214" y="1510"/>
              <a:chExt cx="583" cy="631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B9EF8F5D-F0F8-403B-8C79-169C801ED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" y="1717"/>
                <a:ext cx="120" cy="281"/>
              </a:xfrm>
              <a:custGeom>
                <a:avLst/>
                <a:gdLst>
                  <a:gd name="T0" fmla="*/ 58 w 58"/>
                  <a:gd name="T1" fmla="*/ 53 h 136"/>
                  <a:gd name="T2" fmla="*/ 57 w 58"/>
                  <a:gd name="T3" fmla="*/ 35 h 136"/>
                  <a:gd name="T4" fmla="*/ 55 w 58"/>
                  <a:gd name="T5" fmla="*/ 30 h 136"/>
                  <a:gd name="T6" fmla="*/ 44 w 58"/>
                  <a:gd name="T7" fmla="*/ 0 h 136"/>
                  <a:gd name="T8" fmla="*/ 23 w 58"/>
                  <a:gd name="T9" fmla="*/ 12 h 136"/>
                  <a:gd name="T10" fmla="*/ 31 w 58"/>
                  <a:gd name="T11" fmla="*/ 30 h 136"/>
                  <a:gd name="T12" fmla="*/ 32 w 58"/>
                  <a:gd name="T13" fmla="*/ 35 h 136"/>
                  <a:gd name="T14" fmla="*/ 34 w 58"/>
                  <a:gd name="T15" fmla="*/ 53 h 136"/>
                  <a:gd name="T16" fmla="*/ 22 w 58"/>
                  <a:gd name="T17" fmla="*/ 94 h 136"/>
                  <a:gd name="T18" fmla="*/ 21 w 58"/>
                  <a:gd name="T19" fmla="*/ 94 h 136"/>
                  <a:gd name="T20" fmla="*/ 0 w 58"/>
                  <a:gd name="T21" fmla="*/ 115 h 136"/>
                  <a:gd name="T22" fmla="*/ 21 w 58"/>
                  <a:gd name="T23" fmla="*/ 136 h 136"/>
                  <a:gd name="T24" fmla="*/ 42 w 58"/>
                  <a:gd name="T25" fmla="*/ 115 h 136"/>
                  <a:gd name="T26" fmla="*/ 41 w 58"/>
                  <a:gd name="T27" fmla="*/ 109 h 136"/>
                  <a:gd name="T28" fmla="*/ 58 w 58"/>
                  <a:gd name="T29" fmla="*/ 53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6">
                    <a:moveTo>
                      <a:pt x="58" y="53"/>
                    </a:moveTo>
                    <a:cubicBezTo>
                      <a:pt x="58" y="47"/>
                      <a:pt x="58" y="41"/>
                      <a:pt x="57" y="35"/>
                    </a:cubicBezTo>
                    <a:cubicBezTo>
                      <a:pt x="56" y="34"/>
                      <a:pt x="56" y="32"/>
                      <a:pt x="55" y="30"/>
                    </a:cubicBezTo>
                    <a:cubicBezTo>
                      <a:pt x="53" y="19"/>
                      <a:pt x="49" y="9"/>
                      <a:pt x="44" y="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6" y="18"/>
                      <a:pt x="29" y="24"/>
                      <a:pt x="31" y="30"/>
                    </a:cubicBezTo>
                    <a:cubicBezTo>
                      <a:pt x="31" y="32"/>
                      <a:pt x="32" y="33"/>
                      <a:pt x="32" y="35"/>
                    </a:cubicBezTo>
                    <a:cubicBezTo>
                      <a:pt x="33" y="41"/>
                      <a:pt x="34" y="47"/>
                      <a:pt x="34" y="53"/>
                    </a:cubicBezTo>
                    <a:cubicBezTo>
                      <a:pt x="34" y="67"/>
                      <a:pt x="30" y="82"/>
                      <a:pt x="22" y="94"/>
                    </a:cubicBezTo>
                    <a:cubicBezTo>
                      <a:pt x="22" y="94"/>
                      <a:pt x="21" y="94"/>
                      <a:pt x="21" y="94"/>
                    </a:cubicBezTo>
                    <a:cubicBezTo>
                      <a:pt x="9" y="94"/>
                      <a:pt x="0" y="104"/>
                      <a:pt x="0" y="115"/>
                    </a:cubicBezTo>
                    <a:cubicBezTo>
                      <a:pt x="0" y="127"/>
                      <a:pt x="9" y="136"/>
                      <a:pt x="21" y="136"/>
                    </a:cubicBezTo>
                    <a:cubicBezTo>
                      <a:pt x="33" y="136"/>
                      <a:pt x="42" y="127"/>
                      <a:pt x="42" y="115"/>
                    </a:cubicBezTo>
                    <a:cubicBezTo>
                      <a:pt x="42" y="113"/>
                      <a:pt x="42" y="111"/>
                      <a:pt x="41" y="109"/>
                    </a:cubicBezTo>
                    <a:cubicBezTo>
                      <a:pt x="52" y="92"/>
                      <a:pt x="58" y="73"/>
                      <a:pt x="58" y="53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51E4EE26-8C46-4988-9D0C-90ACD564E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" y="1781"/>
                <a:ext cx="235" cy="259"/>
              </a:xfrm>
              <a:custGeom>
                <a:avLst/>
                <a:gdLst>
                  <a:gd name="T0" fmla="*/ 35 w 113"/>
                  <a:gd name="T1" fmla="*/ 38 h 125"/>
                  <a:gd name="T2" fmla="*/ 42 w 113"/>
                  <a:gd name="T3" fmla="*/ 21 h 125"/>
                  <a:gd name="T4" fmla="*/ 21 w 113"/>
                  <a:gd name="T5" fmla="*/ 0 h 125"/>
                  <a:gd name="T6" fmla="*/ 0 w 113"/>
                  <a:gd name="T7" fmla="*/ 21 h 125"/>
                  <a:gd name="T8" fmla="*/ 11 w 113"/>
                  <a:gd name="T9" fmla="*/ 40 h 125"/>
                  <a:gd name="T10" fmla="*/ 96 w 113"/>
                  <a:gd name="T11" fmla="*/ 124 h 125"/>
                  <a:gd name="T12" fmla="*/ 113 w 113"/>
                  <a:gd name="T13" fmla="*/ 125 h 125"/>
                  <a:gd name="T14" fmla="*/ 113 w 113"/>
                  <a:gd name="T15" fmla="*/ 101 h 125"/>
                  <a:gd name="T16" fmla="*/ 100 w 113"/>
                  <a:gd name="T17" fmla="*/ 100 h 125"/>
                  <a:gd name="T18" fmla="*/ 35 w 113"/>
                  <a:gd name="T19" fmla="*/ 3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3" h="125">
                    <a:moveTo>
                      <a:pt x="35" y="38"/>
                    </a:moveTo>
                    <a:cubicBezTo>
                      <a:pt x="39" y="34"/>
                      <a:pt x="42" y="28"/>
                      <a:pt x="42" y="21"/>
                    </a:cubicBezTo>
                    <a:cubicBezTo>
                      <a:pt x="42" y="10"/>
                      <a:pt x="33" y="0"/>
                      <a:pt x="21" y="0"/>
                    </a:cubicBezTo>
                    <a:cubicBezTo>
                      <a:pt x="9" y="0"/>
                      <a:pt x="0" y="10"/>
                      <a:pt x="0" y="21"/>
                    </a:cubicBezTo>
                    <a:cubicBezTo>
                      <a:pt x="0" y="29"/>
                      <a:pt x="4" y="36"/>
                      <a:pt x="11" y="40"/>
                    </a:cubicBezTo>
                    <a:cubicBezTo>
                      <a:pt x="18" y="83"/>
                      <a:pt x="52" y="116"/>
                      <a:pt x="96" y="124"/>
                    </a:cubicBezTo>
                    <a:cubicBezTo>
                      <a:pt x="101" y="125"/>
                      <a:pt x="107" y="125"/>
                      <a:pt x="113" y="125"/>
                    </a:cubicBez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08" y="101"/>
                      <a:pt x="104" y="101"/>
                      <a:pt x="100" y="100"/>
                    </a:cubicBezTo>
                    <a:cubicBezTo>
                      <a:pt x="66" y="95"/>
                      <a:pt x="41" y="69"/>
                      <a:pt x="35" y="3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5C54EDAC-BFC4-4F27-876F-892A62BE4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" y="1607"/>
                <a:ext cx="280" cy="124"/>
              </a:xfrm>
              <a:custGeom>
                <a:avLst/>
                <a:gdLst>
                  <a:gd name="T0" fmla="*/ 114 w 135"/>
                  <a:gd name="T1" fmla="*/ 0 h 60"/>
                  <a:gd name="T2" fmla="*/ 102 w 135"/>
                  <a:gd name="T3" fmla="*/ 3 h 60"/>
                  <a:gd name="T4" fmla="*/ 85 w 135"/>
                  <a:gd name="T5" fmla="*/ 2 h 60"/>
                  <a:gd name="T6" fmla="*/ 27 w 135"/>
                  <a:gd name="T7" fmla="*/ 19 h 60"/>
                  <a:gd name="T8" fmla="*/ 0 w 135"/>
                  <a:gd name="T9" fmla="*/ 46 h 60"/>
                  <a:gd name="T10" fmla="*/ 20 w 135"/>
                  <a:gd name="T11" fmla="*/ 60 h 60"/>
                  <a:gd name="T12" fmla="*/ 45 w 135"/>
                  <a:gd name="T13" fmla="*/ 37 h 60"/>
                  <a:gd name="T14" fmla="*/ 85 w 135"/>
                  <a:gd name="T15" fmla="*/ 26 h 60"/>
                  <a:gd name="T16" fmla="*/ 94 w 135"/>
                  <a:gd name="T17" fmla="*/ 27 h 60"/>
                  <a:gd name="T18" fmla="*/ 114 w 135"/>
                  <a:gd name="T19" fmla="*/ 42 h 60"/>
                  <a:gd name="T20" fmla="*/ 135 w 135"/>
                  <a:gd name="T21" fmla="*/ 21 h 60"/>
                  <a:gd name="T22" fmla="*/ 114 w 135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5" h="60">
                    <a:moveTo>
                      <a:pt x="114" y="0"/>
                    </a:moveTo>
                    <a:cubicBezTo>
                      <a:pt x="110" y="0"/>
                      <a:pt x="105" y="1"/>
                      <a:pt x="102" y="3"/>
                    </a:cubicBezTo>
                    <a:cubicBezTo>
                      <a:pt x="96" y="3"/>
                      <a:pt x="90" y="2"/>
                      <a:pt x="85" y="2"/>
                    </a:cubicBezTo>
                    <a:cubicBezTo>
                      <a:pt x="64" y="2"/>
                      <a:pt x="44" y="8"/>
                      <a:pt x="27" y="19"/>
                    </a:cubicBezTo>
                    <a:cubicBezTo>
                      <a:pt x="17" y="26"/>
                      <a:pt x="7" y="35"/>
                      <a:pt x="0" y="46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6" y="50"/>
                      <a:pt x="35" y="42"/>
                      <a:pt x="45" y="37"/>
                    </a:cubicBezTo>
                    <a:cubicBezTo>
                      <a:pt x="57" y="30"/>
                      <a:pt x="70" y="26"/>
                      <a:pt x="85" y="26"/>
                    </a:cubicBezTo>
                    <a:cubicBezTo>
                      <a:pt x="88" y="26"/>
                      <a:pt x="91" y="26"/>
                      <a:pt x="94" y="27"/>
                    </a:cubicBezTo>
                    <a:cubicBezTo>
                      <a:pt x="96" y="35"/>
                      <a:pt x="104" y="42"/>
                      <a:pt x="114" y="42"/>
                    </a:cubicBezTo>
                    <a:cubicBezTo>
                      <a:pt x="126" y="42"/>
                      <a:pt x="135" y="33"/>
                      <a:pt x="135" y="21"/>
                    </a:cubicBezTo>
                    <a:cubicBezTo>
                      <a:pt x="135" y="9"/>
                      <a:pt x="126" y="0"/>
                      <a:pt x="114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9A3A50A7-051A-4510-A784-8EEF3031C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" y="1646"/>
                <a:ext cx="94" cy="85"/>
              </a:xfrm>
              <a:custGeom>
                <a:avLst/>
                <a:gdLst>
                  <a:gd name="T0" fmla="*/ 27 w 45"/>
                  <a:gd name="T1" fmla="*/ 0 h 41"/>
                  <a:gd name="T2" fmla="*/ 0 w 45"/>
                  <a:gd name="T3" fmla="*/ 27 h 41"/>
                  <a:gd name="T4" fmla="*/ 20 w 45"/>
                  <a:gd name="T5" fmla="*/ 41 h 41"/>
                  <a:gd name="T6" fmla="*/ 45 w 45"/>
                  <a:gd name="T7" fmla="*/ 18 h 41"/>
                  <a:gd name="T8" fmla="*/ 45 w 45"/>
                  <a:gd name="T9" fmla="*/ 18 h 41"/>
                  <a:gd name="T10" fmla="*/ 27 w 45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1">
                    <a:moveTo>
                      <a:pt x="27" y="0"/>
                    </a:moveTo>
                    <a:cubicBezTo>
                      <a:pt x="17" y="7"/>
                      <a:pt x="7" y="16"/>
                      <a:pt x="0" y="27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6" y="31"/>
                      <a:pt x="35" y="23"/>
                      <a:pt x="45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0" y="11"/>
                      <a:pt x="34" y="5"/>
                      <a:pt x="27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7C01BE08-0757-4D35-A229-63BBC13C2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" y="1510"/>
                <a:ext cx="203" cy="252"/>
              </a:xfrm>
              <a:custGeom>
                <a:avLst/>
                <a:gdLst>
                  <a:gd name="T0" fmla="*/ 0 w 98"/>
                  <a:gd name="T1" fmla="*/ 122 h 122"/>
                  <a:gd name="T2" fmla="*/ 98 w 98"/>
                  <a:gd name="T3" fmla="*/ 122 h 122"/>
                  <a:gd name="T4" fmla="*/ 56 w 98"/>
                  <a:gd name="T5" fmla="*/ 74 h 122"/>
                  <a:gd name="T6" fmla="*/ 86 w 98"/>
                  <a:gd name="T7" fmla="*/ 37 h 122"/>
                  <a:gd name="T8" fmla="*/ 49 w 98"/>
                  <a:gd name="T9" fmla="*/ 0 h 122"/>
                  <a:gd name="T10" fmla="*/ 12 w 98"/>
                  <a:gd name="T11" fmla="*/ 37 h 122"/>
                  <a:gd name="T12" fmla="*/ 42 w 98"/>
                  <a:gd name="T13" fmla="*/ 74 h 122"/>
                  <a:gd name="T14" fmla="*/ 0 w 98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" h="122">
                    <a:moveTo>
                      <a:pt x="0" y="122"/>
                    </a:moveTo>
                    <a:cubicBezTo>
                      <a:pt x="98" y="122"/>
                      <a:pt x="98" y="122"/>
                      <a:pt x="98" y="122"/>
                    </a:cubicBezTo>
                    <a:cubicBezTo>
                      <a:pt x="98" y="98"/>
                      <a:pt x="79" y="77"/>
                      <a:pt x="56" y="74"/>
                    </a:cubicBezTo>
                    <a:cubicBezTo>
                      <a:pt x="73" y="71"/>
                      <a:pt x="86" y="56"/>
                      <a:pt x="86" y="37"/>
                    </a:cubicBezTo>
                    <a:cubicBezTo>
                      <a:pt x="86" y="17"/>
                      <a:pt x="70" y="0"/>
                      <a:pt x="49" y="0"/>
                    </a:cubicBezTo>
                    <a:cubicBezTo>
                      <a:pt x="28" y="0"/>
                      <a:pt x="12" y="17"/>
                      <a:pt x="12" y="37"/>
                    </a:cubicBezTo>
                    <a:cubicBezTo>
                      <a:pt x="12" y="56"/>
                      <a:pt x="25" y="71"/>
                      <a:pt x="42" y="74"/>
                    </a:cubicBezTo>
                    <a:cubicBezTo>
                      <a:pt x="19" y="77"/>
                      <a:pt x="0" y="98"/>
                      <a:pt x="0" y="122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Line 11">
                <a:extLst>
                  <a:ext uri="{FF2B5EF4-FFF2-40B4-BE49-F238E27FC236}">
                    <a16:creationId xmlns:a16="http://schemas.microsoft.com/office/drawing/2014/main" id="{CF212BEF-D705-4DCB-97E4-FA8BC80F65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0" y="168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Line 12">
                <a:extLst>
                  <a:ext uri="{FF2B5EF4-FFF2-40B4-BE49-F238E27FC236}">
                    <a16:creationId xmlns:a16="http://schemas.microsoft.com/office/drawing/2014/main" id="{A0C73312-DA7D-4A97-8744-246769A710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0" y="168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49EBB3CF-7F0B-4726-BCF8-D1D52E7DD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1717"/>
                <a:ext cx="70" cy="72"/>
              </a:xfrm>
              <a:custGeom>
                <a:avLst/>
                <a:gdLst>
                  <a:gd name="T0" fmla="*/ 9 w 34"/>
                  <a:gd name="T1" fmla="*/ 35 h 35"/>
                  <a:gd name="T2" fmla="*/ 8 w 34"/>
                  <a:gd name="T3" fmla="*/ 30 h 35"/>
                  <a:gd name="T4" fmla="*/ 0 w 34"/>
                  <a:gd name="T5" fmla="*/ 12 h 35"/>
                  <a:gd name="T6" fmla="*/ 21 w 34"/>
                  <a:gd name="T7" fmla="*/ 0 h 35"/>
                  <a:gd name="T8" fmla="*/ 32 w 34"/>
                  <a:gd name="T9" fmla="*/ 30 h 35"/>
                  <a:gd name="T10" fmla="*/ 34 w 34"/>
                  <a:gd name="T11" fmla="*/ 35 h 35"/>
                  <a:gd name="T12" fmla="*/ 9 w 34"/>
                  <a:gd name="T1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5">
                    <a:moveTo>
                      <a:pt x="9" y="35"/>
                    </a:moveTo>
                    <a:cubicBezTo>
                      <a:pt x="9" y="33"/>
                      <a:pt x="8" y="32"/>
                      <a:pt x="8" y="30"/>
                    </a:cubicBezTo>
                    <a:cubicBezTo>
                      <a:pt x="6" y="24"/>
                      <a:pt x="3" y="18"/>
                      <a:pt x="0" y="1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6" y="9"/>
                      <a:pt x="30" y="19"/>
                      <a:pt x="32" y="30"/>
                    </a:cubicBezTo>
                    <a:cubicBezTo>
                      <a:pt x="33" y="32"/>
                      <a:pt x="33" y="34"/>
                      <a:pt x="34" y="35"/>
                    </a:cubicBezTo>
                    <a:lnTo>
                      <a:pt x="9" y="35"/>
                    </a:lnTo>
                    <a:close/>
                  </a:path>
                </a:pathLst>
              </a:custGeom>
              <a:solidFill>
                <a:srgbClr val="0072C6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B1049E50-CDE3-45B6-89F9-8B744F3E2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" y="1510"/>
                <a:ext cx="203" cy="252"/>
              </a:xfrm>
              <a:custGeom>
                <a:avLst/>
                <a:gdLst>
                  <a:gd name="T0" fmla="*/ 0 w 98"/>
                  <a:gd name="T1" fmla="*/ 122 h 122"/>
                  <a:gd name="T2" fmla="*/ 98 w 98"/>
                  <a:gd name="T3" fmla="*/ 122 h 122"/>
                  <a:gd name="T4" fmla="*/ 56 w 98"/>
                  <a:gd name="T5" fmla="*/ 74 h 122"/>
                  <a:gd name="T6" fmla="*/ 86 w 98"/>
                  <a:gd name="T7" fmla="*/ 37 h 122"/>
                  <a:gd name="T8" fmla="*/ 49 w 98"/>
                  <a:gd name="T9" fmla="*/ 0 h 122"/>
                  <a:gd name="T10" fmla="*/ 12 w 98"/>
                  <a:gd name="T11" fmla="*/ 37 h 122"/>
                  <a:gd name="T12" fmla="*/ 42 w 98"/>
                  <a:gd name="T13" fmla="*/ 74 h 122"/>
                  <a:gd name="T14" fmla="*/ 0 w 98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8" h="122">
                    <a:moveTo>
                      <a:pt x="0" y="122"/>
                    </a:moveTo>
                    <a:cubicBezTo>
                      <a:pt x="98" y="122"/>
                      <a:pt x="98" y="122"/>
                      <a:pt x="98" y="122"/>
                    </a:cubicBezTo>
                    <a:cubicBezTo>
                      <a:pt x="98" y="98"/>
                      <a:pt x="79" y="77"/>
                      <a:pt x="56" y="74"/>
                    </a:cubicBezTo>
                    <a:cubicBezTo>
                      <a:pt x="73" y="71"/>
                      <a:pt x="86" y="56"/>
                      <a:pt x="86" y="37"/>
                    </a:cubicBezTo>
                    <a:cubicBezTo>
                      <a:pt x="86" y="17"/>
                      <a:pt x="70" y="0"/>
                      <a:pt x="49" y="0"/>
                    </a:cubicBezTo>
                    <a:cubicBezTo>
                      <a:pt x="28" y="0"/>
                      <a:pt x="12" y="17"/>
                      <a:pt x="12" y="37"/>
                    </a:cubicBezTo>
                    <a:cubicBezTo>
                      <a:pt x="12" y="56"/>
                      <a:pt x="25" y="71"/>
                      <a:pt x="42" y="74"/>
                    </a:cubicBezTo>
                    <a:cubicBezTo>
                      <a:pt x="19" y="77"/>
                      <a:pt x="0" y="98"/>
                      <a:pt x="0" y="1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59FE35D5-BFC2-4134-A086-88DD888E3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" y="1889"/>
                <a:ext cx="201" cy="252"/>
              </a:xfrm>
              <a:custGeom>
                <a:avLst/>
                <a:gdLst>
                  <a:gd name="T0" fmla="*/ 0 w 97"/>
                  <a:gd name="T1" fmla="*/ 122 h 122"/>
                  <a:gd name="T2" fmla="*/ 97 w 97"/>
                  <a:gd name="T3" fmla="*/ 122 h 122"/>
                  <a:gd name="T4" fmla="*/ 55 w 97"/>
                  <a:gd name="T5" fmla="*/ 74 h 122"/>
                  <a:gd name="T6" fmla="*/ 86 w 97"/>
                  <a:gd name="T7" fmla="*/ 37 h 122"/>
                  <a:gd name="T8" fmla="*/ 49 w 97"/>
                  <a:gd name="T9" fmla="*/ 0 h 122"/>
                  <a:gd name="T10" fmla="*/ 11 w 97"/>
                  <a:gd name="T11" fmla="*/ 37 h 122"/>
                  <a:gd name="T12" fmla="*/ 42 w 97"/>
                  <a:gd name="T13" fmla="*/ 74 h 122"/>
                  <a:gd name="T14" fmla="*/ 0 w 97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22">
                    <a:moveTo>
                      <a:pt x="0" y="122"/>
                    </a:moveTo>
                    <a:cubicBezTo>
                      <a:pt x="97" y="122"/>
                      <a:pt x="97" y="122"/>
                      <a:pt x="97" y="122"/>
                    </a:cubicBezTo>
                    <a:cubicBezTo>
                      <a:pt x="97" y="98"/>
                      <a:pt x="79" y="77"/>
                      <a:pt x="55" y="74"/>
                    </a:cubicBezTo>
                    <a:cubicBezTo>
                      <a:pt x="73" y="71"/>
                      <a:pt x="86" y="56"/>
                      <a:pt x="86" y="37"/>
                    </a:cubicBezTo>
                    <a:cubicBezTo>
                      <a:pt x="86" y="17"/>
                      <a:pt x="69" y="0"/>
                      <a:pt x="49" y="0"/>
                    </a:cubicBezTo>
                    <a:cubicBezTo>
                      <a:pt x="28" y="0"/>
                      <a:pt x="11" y="17"/>
                      <a:pt x="11" y="37"/>
                    </a:cubicBezTo>
                    <a:cubicBezTo>
                      <a:pt x="11" y="56"/>
                      <a:pt x="24" y="71"/>
                      <a:pt x="42" y="74"/>
                    </a:cubicBezTo>
                    <a:cubicBezTo>
                      <a:pt x="18" y="77"/>
                      <a:pt x="0" y="98"/>
                      <a:pt x="0" y="12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DFD768-0BE3-48AB-8818-6C2A669D0696}"/>
              </a:ext>
            </a:extLst>
          </p:cNvPr>
          <p:cNvGrpSpPr/>
          <p:nvPr/>
        </p:nvGrpSpPr>
        <p:grpSpPr>
          <a:xfrm>
            <a:off x="3930463" y="3085837"/>
            <a:ext cx="1507156" cy="1507156"/>
            <a:chOff x="715053" y="95661"/>
            <a:chExt cx="1818864" cy="181886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FB18E4-E85B-4E6F-9E27-D1EE7E244275}"/>
                </a:ext>
              </a:extLst>
            </p:cNvPr>
            <p:cNvSpPr/>
            <p:nvPr/>
          </p:nvSpPr>
          <p:spPr bwMode="auto">
            <a:xfrm>
              <a:off x="715053" y="95661"/>
              <a:ext cx="1818864" cy="181886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F0F3620A-DB5A-42AD-BDA3-97A62B4BDA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1416" y="595518"/>
              <a:ext cx="846138" cy="819150"/>
              <a:chOff x="-711" y="1587"/>
              <a:chExt cx="533" cy="516"/>
            </a:xfrm>
          </p:grpSpPr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F9847D1B-9F6E-420F-90B1-F67AF27E3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1" y="1848"/>
                <a:ext cx="201" cy="255"/>
              </a:xfrm>
              <a:custGeom>
                <a:avLst/>
                <a:gdLst>
                  <a:gd name="T0" fmla="*/ 0 w 97"/>
                  <a:gd name="T1" fmla="*/ 123 h 123"/>
                  <a:gd name="T2" fmla="*/ 97 w 97"/>
                  <a:gd name="T3" fmla="*/ 123 h 123"/>
                  <a:gd name="T4" fmla="*/ 55 w 97"/>
                  <a:gd name="T5" fmla="*/ 75 h 123"/>
                  <a:gd name="T6" fmla="*/ 86 w 97"/>
                  <a:gd name="T7" fmla="*/ 38 h 123"/>
                  <a:gd name="T8" fmla="*/ 49 w 97"/>
                  <a:gd name="T9" fmla="*/ 0 h 123"/>
                  <a:gd name="T10" fmla="*/ 11 w 97"/>
                  <a:gd name="T11" fmla="*/ 38 h 123"/>
                  <a:gd name="T12" fmla="*/ 42 w 97"/>
                  <a:gd name="T13" fmla="*/ 75 h 123"/>
                  <a:gd name="T14" fmla="*/ 0 w 97"/>
                  <a:gd name="T1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23">
                    <a:moveTo>
                      <a:pt x="0" y="123"/>
                    </a:move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98"/>
                      <a:pt x="79" y="78"/>
                      <a:pt x="55" y="75"/>
                    </a:cubicBezTo>
                    <a:cubicBezTo>
                      <a:pt x="73" y="71"/>
                      <a:pt x="86" y="56"/>
                      <a:pt x="86" y="38"/>
                    </a:cubicBezTo>
                    <a:cubicBezTo>
                      <a:pt x="86" y="17"/>
                      <a:pt x="69" y="0"/>
                      <a:pt x="49" y="0"/>
                    </a:cubicBezTo>
                    <a:cubicBezTo>
                      <a:pt x="28" y="0"/>
                      <a:pt x="11" y="17"/>
                      <a:pt x="11" y="38"/>
                    </a:cubicBezTo>
                    <a:cubicBezTo>
                      <a:pt x="11" y="56"/>
                      <a:pt x="25" y="71"/>
                      <a:pt x="42" y="75"/>
                    </a:cubicBezTo>
                    <a:cubicBezTo>
                      <a:pt x="18" y="78"/>
                      <a:pt x="0" y="98"/>
                      <a:pt x="0" y="12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8EBAE49B-24B6-4668-8970-A7369EB8F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9" y="1848"/>
                <a:ext cx="201" cy="255"/>
              </a:xfrm>
              <a:custGeom>
                <a:avLst/>
                <a:gdLst>
                  <a:gd name="T0" fmla="*/ 0 w 97"/>
                  <a:gd name="T1" fmla="*/ 123 h 123"/>
                  <a:gd name="T2" fmla="*/ 29 w 97"/>
                  <a:gd name="T3" fmla="*/ 123 h 123"/>
                  <a:gd name="T4" fmla="*/ 97 w 97"/>
                  <a:gd name="T5" fmla="*/ 123 h 123"/>
                  <a:gd name="T6" fmla="*/ 55 w 97"/>
                  <a:gd name="T7" fmla="*/ 75 h 123"/>
                  <a:gd name="T8" fmla="*/ 86 w 97"/>
                  <a:gd name="T9" fmla="*/ 38 h 123"/>
                  <a:gd name="T10" fmla="*/ 49 w 97"/>
                  <a:gd name="T11" fmla="*/ 0 h 123"/>
                  <a:gd name="T12" fmla="*/ 11 w 97"/>
                  <a:gd name="T13" fmla="*/ 38 h 123"/>
                  <a:gd name="T14" fmla="*/ 42 w 97"/>
                  <a:gd name="T15" fmla="*/ 75 h 123"/>
                  <a:gd name="T16" fmla="*/ 15 w 97"/>
                  <a:gd name="T17" fmla="*/ 88 h 123"/>
                  <a:gd name="T18" fmla="*/ 0 w 97"/>
                  <a:gd name="T1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123">
                    <a:moveTo>
                      <a:pt x="0" y="123"/>
                    </a:moveTo>
                    <a:cubicBezTo>
                      <a:pt x="29" y="123"/>
                      <a:pt x="29" y="123"/>
                      <a:pt x="29" y="123"/>
                    </a:cubicBez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98"/>
                      <a:pt x="79" y="78"/>
                      <a:pt x="55" y="75"/>
                    </a:cubicBezTo>
                    <a:cubicBezTo>
                      <a:pt x="73" y="71"/>
                      <a:pt x="86" y="56"/>
                      <a:pt x="86" y="38"/>
                    </a:cubicBezTo>
                    <a:cubicBezTo>
                      <a:pt x="86" y="17"/>
                      <a:pt x="69" y="0"/>
                      <a:pt x="49" y="0"/>
                    </a:cubicBezTo>
                    <a:cubicBezTo>
                      <a:pt x="28" y="0"/>
                      <a:pt x="11" y="17"/>
                      <a:pt x="11" y="38"/>
                    </a:cubicBezTo>
                    <a:cubicBezTo>
                      <a:pt x="11" y="56"/>
                      <a:pt x="24" y="71"/>
                      <a:pt x="42" y="75"/>
                    </a:cubicBezTo>
                    <a:cubicBezTo>
                      <a:pt x="31" y="76"/>
                      <a:pt x="22" y="81"/>
                      <a:pt x="15" y="88"/>
                    </a:cubicBezTo>
                    <a:cubicBezTo>
                      <a:pt x="6" y="97"/>
                      <a:pt x="0" y="109"/>
                      <a:pt x="0" y="12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5C9C4F1F-5A4F-4800-948E-C57B5D78C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31" y="1587"/>
                <a:ext cx="253" cy="255"/>
              </a:xfrm>
              <a:custGeom>
                <a:avLst/>
                <a:gdLst>
                  <a:gd name="T0" fmla="*/ 253 w 253"/>
                  <a:gd name="T1" fmla="*/ 0 h 255"/>
                  <a:gd name="T2" fmla="*/ 0 w 253"/>
                  <a:gd name="T3" fmla="*/ 0 h 255"/>
                  <a:gd name="T4" fmla="*/ 0 w 253"/>
                  <a:gd name="T5" fmla="*/ 184 h 255"/>
                  <a:gd name="T6" fmla="*/ 68 w 253"/>
                  <a:gd name="T7" fmla="*/ 184 h 255"/>
                  <a:gd name="T8" fmla="*/ 68 w 253"/>
                  <a:gd name="T9" fmla="*/ 255 h 255"/>
                  <a:gd name="T10" fmla="*/ 139 w 253"/>
                  <a:gd name="T11" fmla="*/ 184 h 255"/>
                  <a:gd name="T12" fmla="*/ 253 w 253"/>
                  <a:gd name="T13" fmla="*/ 184 h 255"/>
                  <a:gd name="T14" fmla="*/ 253 w 253"/>
                  <a:gd name="T15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3" h="255">
                    <a:moveTo>
                      <a:pt x="253" y="0"/>
                    </a:moveTo>
                    <a:lnTo>
                      <a:pt x="0" y="0"/>
                    </a:lnTo>
                    <a:lnTo>
                      <a:pt x="0" y="184"/>
                    </a:lnTo>
                    <a:lnTo>
                      <a:pt x="68" y="184"/>
                    </a:lnTo>
                    <a:lnTo>
                      <a:pt x="68" y="255"/>
                    </a:lnTo>
                    <a:lnTo>
                      <a:pt x="139" y="184"/>
                    </a:lnTo>
                    <a:lnTo>
                      <a:pt x="253" y="184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7553D39B-71D4-435B-B292-9D07D5C4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9" y="1664"/>
                <a:ext cx="27" cy="66"/>
              </a:xfrm>
              <a:custGeom>
                <a:avLst/>
                <a:gdLst>
                  <a:gd name="T0" fmla="*/ 7 w 13"/>
                  <a:gd name="T1" fmla="*/ 32 h 32"/>
                  <a:gd name="T2" fmla="*/ 7 w 13"/>
                  <a:gd name="T3" fmla="*/ 32 h 32"/>
                  <a:gd name="T4" fmla="*/ 0 w 13"/>
                  <a:gd name="T5" fmla="*/ 25 h 32"/>
                  <a:gd name="T6" fmla="*/ 0 w 13"/>
                  <a:gd name="T7" fmla="*/ 7 h 32"/>
                  <a:gd name="T8" fmla="*/ 7 w 13"/>
                  <a:gd name="T9" fmla="*/ 0 h 32"/>
                  <a:gd name="T10" fmla="*/ 7 w 13"/>
                  <a:gd name="T11" fmla="*/ 0 h 32"/>
                  <a:gd name="T12" fmla="*/ 13 w 13"/>
                  <a:gd name="T13" fmla="*/ 7 h 32"/>
                  <a:gd name="T14" fmla="*/ 13 w 13"/>
                  <a:gd name="T15" fmla="*/ 25 h 32"/>
                  <a:gd name="T16" fmla="*/ 7 w 13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32">
                    <a:moveTo>
                      <a:pt x="7" y="32"/>
                    </a:move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0" y="29"/>
                      <a:pt x="0" y="2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3" y="3"/>
                      <a:pt x="13" y="7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9"/>
                      <a:pt x="10" y="32"/>
                      <a:pt x="7" y="32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F9EEEEC2-DC22-44AE-B972-B23F7DA37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19" y="1624"/>
                <a:ext cx="27" cy="27"/>
              </a:xfrm>
              <a:prstGeom prst="ellipse">
                <a:avLst/>
              </a:prstGeom>
              <a:solidFill>
                <a:srgbClr val="007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Freeform 23">
                <a:extLst>
                  <a:ext uri="{FF2B5EF4-FFF2-40B4-BE49-F238E27FC236}">
                    <a16:creationId xmlns:a16="http://schemas.microsoft.com/office/drawing/2014/main" id="{CA2369F0-31DE-4392-BE62-BB286CC60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79" y="2031"/>
                <a:ext cx="60" cy="72"/>
              </a:xfrm>
              <a:custGeom>
                <a:avLst/>
                <a:gdLst>
                  <a:gd name="T0" fmla="*/ 15 w 29"/>
                  <a:gd name="T1" fmla="*/ 0 h 35"/>
                  <a:gd name="T2" fmla="*/ 0 w 29"/>
                  <a:gd name="T3" fmla="*/ 35 h 35"/>
                  <a:gd name="T4" fmla="*/ 29 w 29"/>
                  <a:gd name="T5" fmla="*/ 35 h 35"/>
                  <a:gd name="T6" fmla="*/ 15 w 29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5">
                    <a:moveTo>
                      <a:pt x="15" y="0"/>
                    </a:moveTo>
                    <a:cubicBezTo>
                      <a:pt x="6" y="9"/>
                      <a:pt x="0" y="21"/>
                      <a:pt x="0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21"/>
                      <a:pt x="24" y="9"/>
                      <a:pt x="15" y="0"/>
                    </a:cubicBezTo>
                    <a:close/>
                  </a:path>
                </a:pathLst>
              </a:custGeom>
              <a:solidFill>
                <a:srgbClr val="0072C6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3B4F499D-05B2-4389-9561-CC7C10B85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45" y="1848"/>
                <a:ext cx="201" cy="255"/>
              </a:xfrm>
              <a:custGeom>
                <a:avLst/>
                <a:gdLst>
                  <a:gd name="T0" fmla="*/ 0 w 97"/>
                  <a:gd name="T1" fmla="*/ 123 h 123"/>
                  <a:gd name="T2" fmla="*/ 97 w 97"/>
                  <a:gd name="T3" fmla="*/ 123 h 123"/>
                  <a:gd name="T4" fmla="*/ 55 w 97"/>
                  <a:gd name="T5" fmla="*/ 75 h 123"/>
                  <a:gd name="T6" fmla="*/ 86 w 97"/>
                  <a:gd name="T7" fmla="*/ 38 h 123"/>
                  <a:gd name="T8" fmla="*/ 49 w 97"/>
                  <a:gd name="T9" fmla="*/ 0 h 123"/>
                  <a:gd name="T10" fmla="*/ 11 w 97"/>
                  <a:gd name="T11" fmla="*/ 38 h 123"/>
                  <a:gd name="T12" fmla="*/ 42 w 97"/>
                  <a:gd name="T13" fmla="*/ 75 h 123"/>
                  <a:gd name="T14" fmla="*/ 0 w 97"/>
                  <a:gd name="T1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23">
                    <a:moveTo>
                      <a:pt x="0" y="123"/>
                    </a:move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98"/>
                      <a:pt x="79" y="78"/>
                      <a:pt x="55" y="75"/>
                    </a:cubicBezTo>
                    <a:cubicBezTo>
                      <a:pt x="73" y="71"/>
                      <a:pt x="86" y="56"/>
                      <a:pt x="86" y="38"/>
                    </a:cubicBezTo>
                    <a:cubicBezTo>
                      <a:pt x="86" y="17"/>
                      <a:pt x="69" y="0"/>
                      <a:pt x="49" y="0"/>
                    </a:cubicBezTo>
                    <a:cubicBezTo>
                      <a:pt x="28" y="0"/>
                      <a:pt x="11" y="17"/>
                      <a:pt x="11" y="38"/>
                    </a:cubicBezTo>
                    <a:cubicBezTo>
                      <a:pt x="11" y="56"/>
                      <a:pt x="25" y="71"/>
                      <a:pt x="42" y="75"/>
                    </a:cubicBezTo>
                    <a:cubicBezTo>
                      <a:pt x="18" y="78"/>
                      <a:pt x="0" y="98"/>
                      <a:pt x="0" y="1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2977A23-C046-4D9E-BC5F-29893F1588B5}"/>
              </a:ext>
            </a:extLst>
          </p:cNvPr>
          <p:cNvSpPr/>
          <p:nvPr/>
        </p:nvSpPr>
        <p:spPr>
          <a:xfrm>
            <a:off x="9042545" y="4736129"/>
            <a:ext cx="2593202" cy="790587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894999" rtl="0" eaLnBrk="1" fontAlgn="auto" latinLnBrk="0" hangingPunct="1">
              <a:lnSpc>
                <a:spcPct val="100000"/>
              </a:lnSpc>
              <a:spcBef>
                <a:spcPts val="1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Transform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processes</a:t>
            </a: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EBA83362-52E4-4887-84D4-C80FE1D25A0C}"/>
              </a:ext>
            </a:extLst>
          </p:cNvPr>
          <p:cNvSpPr/>
          <p:nvPr/>
        </p:nvSpPr>
        <p:spPr>
          <a:xfrm>
            <a:off x="891436" y="4736129"/>
            <a:ext cx="2593202" cy="790587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894999" rtl="0" eaLnBrk="1" fontAlgn="auto" latinLnBrk="0" hangingPunct="1">
              <a:lnSpc>
                <a:spcPct val="100000"/>
              </a:lnSpc>
              <a:spcBef>
                <a:spcPts val="1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Share and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work together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C1A3DC-E096-4C49-AD58-6481B758468E}"/>
              </a:ext>
            </a:extLst>
          </p:cNvPr>
          <p:cNvSpPr/>
          <p:nvPr/>
        </p:nvSpPr>
        <p:spPr>
          <a:xfrm>
            <a:off x="3373816" y="4736129"/>
            <a:ext cx="2593202" cy="790587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894999" rtl="0" eaLnBrk="1" fontAlgn="auto" latinLnBrk="0" hangingPunct="1">
              <a:lnSpc>
                <a:spcPct val="100000"/>
              </a:lnSpc>
              <a:spcBef>
                <a:spcPts val="1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Inform and </a:t>
            </a:r>
            <a:b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engage people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6AA2B2-FDA6-440E-A795-013E1D37C5E4}"/>
              </a:ext>
            </a:extLst>
          </p:cNvPr>
          <p:cNvSpPr/>
          <p:nvPr/>
        </p:nvSpPr>
        <p:spPr>
          <a:xfrm>
            <a:off x="6213782" y="4736129"/>
            <a:ext cx="2593202" cy="790587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894999" rtl="0" eaLnBrk="1" fontAlgn="auto" latinLnBrk="0" hangingPunct="1">
              <a:lnSpc>
                <a:spcPct val="100000"/>
              </a:lnSpc>
              <a:spcBef>
                <a:spcPts val="1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Harness collective knowledge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CE2D7-5DBB-4956-B66D-A5C15F2FA377}"/>
              </a:ext>
            </a:extLst>
          </p:cNvPr>
          <p:cNvSpPr/>
          <p:nvPr/>
        </p:nvSpPr>
        <p:spPr>
          <a:xfrm>
            <a:off x="3267238" y="5646043"/>
            <a:ext cx="5893086" cy="70435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pPr marL="0" marR="0" lvl="0" indent="0" algn="ctr" defTabSz="8957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Extend &amp; develop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0C8088-2DB1-4376-9AD5-A2F99CDB9987}"/>
              </a:ext>
            </a:extLst>
          </p:cNvPr>
          <p:cNvGrpSpPr/>
          <p:nvPr/>
        </p:nvGrpSpPr>
        <p:grpSpPr>
          <a:xfrm>
            <a:off x="9578305" y="3085837"/>
            <a:ext cx="1507156" cy="1507156"/>
            <a:chOff x="-1423030" y="2294938"/>
            <a:chExt cx="1818864" cy="181886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96C8393-630C-4777-96B5-78B11839523D}"/>
                </a:ext>
              </a:extLst>
            </p:cNvPr>
            <p:cNvSpPr/>
            <p:nvPr/>
          </p:nvSpPr>
          <p:spPr bwMode="auto">
            <a:xfrm>
              <a:off x="-1423030" y="2294938"/>
              <a:ext cx="1818864" cy="181886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" name="Group 36">
              <a:extLst>
                <a:ext uri="{FF2B5EF4-FFF2-40B4-BE49-F238E27FC236}">
                  <a16:creationId xmlns:a16="http://schemas.microsoft.com/office/drawing/2014/main" id="{BDF126E4-4180-4297-8473-868611AF1A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1125406" y="2795563"/>
              <a:ext cx="1223616" cy="817614"/>
              <a:chOff x="-677" y="1749"/>
              <a:chExt cx="654" cy="437"/>
            </a:xfrm>
          </p:grpSpPr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F154A259-65C6-4EB3-B3EF-C6E1503C8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97" y="1749"/>
                <a:ext cx="209" cy="210"/>
              </a:xfrm>
              <a:custGeom>
                <a:avLst/>
                <a:gdLst>
                  <a:gd name="T0" fmla="*/ 101 w 101"/>
                  <a:gd name="T1" fmla="*/ 61 h 101"/>
                  <a:gd name="T2" fmla="*/ 101 w 101"/>
                  <a:gd name="T3" fmla="*/ 40 h 101"/>
                  <a:gd name="T4" fmla="*/ 83 w 101"/>
                  <a:gd name="T5" fmla="*/ 40 h 101"/>
                  <a:gd name="T6" fmla="*/ 81 w 101"/>
                  <a:gd name="T7" fmla="*/ 35 h 101"/>
                  <a:gd name="T8" fmla="*/ 94 w 101"/>
                  <a:gd name="T9" fmla="*/ 22 h 101"/>
                  <a:gd name="T10" fmla="*/ 79 w 101"/>
                  <a:gd name="T11" fmla="*/ 7 h 101"/>
                  <a:gd name="T12" fmla="*/ 66 w 101"/>
                  <a:gd name="T13" fmla="*/ 21 h 101"/>
                  <a:gd name="T14" fmla="*/ 61 w 101"/>
                  <a:gd name="T15" fmla="*/ 19 h 101"/>
                  <a:gd name="T16" fmla="*/ 61 w 101"/>
                  <a:gd name="T17" fmla="*/ 0 h 101"/>
                  <a:gd name="T18" fmla="*/ 40 w 101"/>
                  <a:gd name="T19" fmla="*/ 0 h 101"/>
                  <a:gd name="T20" fmla="*/ 40 w 101"/>
                  <a:gd name="T21" fmla="*/ 19 h 101"/>
                  <a:gd name="T22" fmla="*/ 35 w 101"/>
                  <a:gd name="T23" fmla="*/ 21 h 101"/>
                  <a:gd name="T24" fmla="*/ 22 w 101"/>
                  <a:gd name="T25" fmla="*/ 7 h 101"/>
                  <a:gd name="T26" fmla="*/ 7 w 101"/>
                  <a:gd name="T27" fmla="*/ 22 h 101"/>
                  <a:gd name="T28" fmla="*/ 21 w 101"/>
                  <a:gd name="T29" fmla="*/ 35 h 101"/>
                  <a:gd name="T30" fmla="*/ 18 w 101"/>
                  <a:gd name="T31" fmla="*/ 40 h 101"/>
                  <a:gd name="T32" fmla="*/ 0 w 101"/>
                  <a:gd name="T33" fmla="*/ 40 h 101"/>
                  <a:gd name="T34" fmla="*/ 0 w 101"/>
                  <a:gd name="T35" fmla="*/ 61 h 101"/>
                  <a:gd name="T36" fmla="*/ 18 w 101"/>
                  <a:gd name="T37" fmla="*/ 61 h 101"/>
                  <a:gd name="T38" fmla="*/ 21 w 101"/>
                  <a:gd name="T39" fmla="*/ 66 h 101"/>
                  <a:gd name="T40" fmla="*/ 7 w 101"/>
                  <a:gd name="T41" fmla="*/ 79 h 101"/>
                  <a:gd name="T42" fmla="*/ 22 w 101"/>
                  <a:gd name="T43" fmla="*/ 94 h 101"/>
                  <a:gd name="T44" fmla="*/ 35 w 101"/>
                  <a:gd name="T45" fmla="*/ 81 h 101"/>
                  <a:gd name="T46" fmla="*/ 40 w 101"/>
                  <a:gd name="T47" fmla="*/ 83 h 101"/>
                  <a:gd name="T48" fmla="*/ 40 w 101"/>
                  <a:gd name="T49" fmla="*/ 101 h 101"/>
                  <a:gd name="T50" fmla="*/ 61 w 101"/>
                  <a:gd name="T51" fmla="*/ 101 h 101"/>
                  <a:gd name="T52" fmla="*/ 61 w 101"/>
                  <a:gd name="T53" fmla="*/ 83 h 101"/>
                  <a:gd name="T54" fmla="*/ 66 w 101"/>
                  <a:gd name="T55" fmla="*/ 81 h 101"/>
                  <a:gd name="T56" fmla="*/ 79 w 101"/>
                  <a:gd name="T57" fmla="*/ 94 h 101"/>
                  <a:gd name="T58" fmla="*/ 94 w 101"/>
                  <a:gd name="T59" fmla="*/ 79 h 101"/>
                  <a:gd name="T60" fmla="*/ 81 w 101"/>
                  <a:gd name="T61" fmla="*/ 66 h 101"/>
                  <a:gd name="T62" fmla="*/ 83 w 101"/>
                  <a:gd name="T63" fmla="*/ 61 h 101"/>
                  <a:gd name="T64" fmla="*/ 101 w 101"/>
                  <a:gd name="T65" fmla="*/ 61 h 101"/>
                  <a:gd name="T66" fmla="*/ 66 w 101"/>
                  <a:gd name="T67" fmla="*/ 51 h 101"/>
                  <a:gd name="T68" fmla="*/ 51 w 101"/>
                  <a:gd name="T69" fmla="*/ 66 h 101"/>
                  <a:gd name="T70" fmla="*/ 35 w 101"/>
                  <a:gd name="T71" fmla="*/ 51 h 101"/>
                  <a:gd name="T72" fmla="*/ 51 w 101"/>
                  <a:gd name="T73" fmla="*/ 35 h 101"/>
                  <a:gd name="T74" fmla="*/ 66 w 101"/>
                  <a:gd name="T75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01" y="61"/>
                    </a:moveTo>
                    <a:cubicBezTo>
                      <a:pt x="101" y="40"/>
                      <a:pt x="101" y="40"/>
                      <a:pt x="101" y="40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2" y="39"/>
                      <a:pt x="81" y="37"/>
                      <a:pt x="81" y="35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4" y="20"/>
                      <a:pt x="63" y="19"/>
                      <a:pt x="61" y="19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9"/>
                      <a:pt x="40" y="19"/>
                      <a:pt x="40" y="19"/>
                    </a:cubicBezTo>
                    <a:cubicBezTo>
                      <a:pt x="38" y="19"/>
                      <a:pt x="37" y="20"/>
                      <a:pt x="35" y="2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0" y="37"/>
                      <a:pt x="19" y="39"/>
                      <a:pt x="18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9" y="63"/>
                      <a:pt x="20" y="64"/>
                      <a:pt x="21" y="66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7" y="81"/>
                      <a:pt x="38" y="82"/>
                      <a:pt x="40" y="83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1" y="83"/>
                      <a:pt x="61" y="83"/>
                      <a:pt x="61" y="83"/>
                    </a:cubicBezTo>
                    <a:cubicBezTo>
                      <a:pt x="63" y="82"/>
                      <a:pt x="64" y="81"/>
                      <a:pt x="66" y="81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94" y="79"/>
                      <a:pt x="94" y="79"/>
                      <a:pt x="94" y="79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64"/>
                      <a:pt x="82" y="63"/>
                      <a:pt x="83" y="61"/>
                    </a:cubicBezTo>
                    <a:lnTo>
                      <a:pt x="101" y="61"/>
                    </a:lnTo>
                    <a:close/>
                    <a:moveTo>
                      <a:pt x="66" y="51"/>
                    </a:moveTo>
                    <a:cubicBezTo>
                      <a:pt x="66" y="59"/>
                      <a:pt x="59" y="66"/>
                      <a:pt x="51" y="66"/>
                    </a:cubicBezTo>
                    <a:cubicBezTo>
                      <a:pt x="42" y="66"/>
                      <a:pt x="35" y="59"/>
                      <a:pt x="35" y="51"/>
                    </a:cubicBezTo>
                    <a:cubicBezTo>
                      <a:pt x="35" y="42"/>
                      <a:pt x="42" y="35"/>
                      <a:pt x="51" y="35"/>
                    </a:cubicBezTo>
                    <a:cubicBezTo>
                      <a:pt x="59" y="35"/>
                      <a:pt x="66" y="42"/>
                      <a:pt x="66" y="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DBB44178-684C-4E7A-9DA2-A66B2ABB9F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52" y="1928"/>
                <a:ext cx="209" cy="210"/>
              </a:xfrm>
              <a:custGeom>
                <a:avLst/>
                <a:gdLst>
                  <a:gd name="T0" fmla="*/ 101 w 101"/>
                  <a:gd name="T1" fmla="*/ 61 h 101"/>
                  <a:gd name="T2" fmla="*/ 101 w 101"/>
                  <a:gd name="T3" fmla="*/ 40 h 101"/>
                  <a:gd name="T4" fmla="*/ 83 w 101"/>
                  <a:gd name="T5" fmla="*/ 40 h 101"/>
                  <a:gd name="T6" fmla="*/ 81 w 101"/>
                  <a:gd name="T7" fmla="*/ 35 h 101"/>
                  <a:gd name="T8" fmla="*/ 94 w 101"/>
                  <a:gd name="T9" fmla="*/ 22 h 101"/>
                  <a:gd name="T10" fmla="*/ 79 w 101"/>
                  <a:gd name="T11" fmla="*/ 7 h 101"/>
                  <a:gd name="T12" fmla="*/ 66 w 101"/>
                  <a:gd name="T13" fmla="*/ 20 h 101"/>
                  <a:gd name="T14" fmla="*/ 61 w 101"/>
                  <a:gd name="T15" fmla="*/ 18 h 101"/>
                  <a:gd name="T16" fmla="*/ 61 w 101"/>
                  <a:gd name="T17" fmla="*/ 0 h 101"/>
                  <a:gd name="T18" fmla="*/ 40 w 101"/>
                  <a:gd name="T19" fmla="*/ 0 h 101"/>
                  <a:gd name="T20" fmla="*/ 40 w 101"/>
                  <a:gd name="T21" fmla="*/ 18 h 101"/>
                  <a:gd name="T22" fmla="*/ 35 w 101"/>
                  <a:gd name="T23" fmla="*/ 20 h 101"/>
                  <a:gd name="T24" fmla="*/ 22 w 101"/>
                  <a:gd name="T25" fmla="*/ 7 h 101"/>
                  <a:gd name="T26" fmla="*/ 7 w 101"/>
                  <a:gd name="T27" fmla="*/ 22 h 101"/>
                  <a:gd name="T28" fmla="*/ 21 w 101"/>
                  <a:gd name="T29" fmla="*/ 35 h 101"/>
                  <a:gd name="T30" fmla="*/ 19 w 101"/>
                  <a:gd name="T31" fmla="*/ 40 h 101"/>
                  <a:gd name="T32" fmla="*/ 0 w 101"/>
                  <a:gd name="T33" fmla="*/ 40 h 101"/>
                  <a:gd name="T34" fmla="*/ 0 w 101"/>
                  <a:gd name="T35" fmla="*/ 61 h 101"/>
                  <a:gd name="T36" fmla="*/ 19 w 101"/>
                  <a:gd name="T37" fmla="*/ 61 h 101"/>
                  <a:gd name="T38" fmla="*/ 21 w 101"/>
                  <a:gd name="T39" fmla="*/ 66 h 101"/>
                  <a:gd name="T40" fmla="*/ 7 w 101"/>
                  <a:gd name="T41" fmla="*/ 79 h 101"/>
                  <a:gd name="T42" fmla="*/ 22 w 101"/>
                  <a:gd name="T43" fmla="*/ 94 h 101"/>
                  <a:gd name="T44" fmla="*/ 35 w 101"/>
                  <a:gd name="T45" fmla="*/ 80 h 101"/>
                  <a:gd name="T46" fmla="*/ 40 w 101"/>
                  <a:gd name="T47" fmla="*/ 83 h 101"/>
                  <a:gd name="T48" fmla="*/ 40 w 101"/>
                  <a:gd name="T49" fmla="*/ 101 h 101"/>
                  <a:gd name="T50" fmla="*/ 61 w 101"/>
                  <a:gd name="T51" fmla="*/ 101 h 101"/>
                  <a:gd name="T52" fmla="*/ 61 w 101"/>
                  <a:gd name="T53" fmla="*/ 83 h 101"/>
                  <a:gd name="T54" fmla="*/ 66 w 101"/>
                  <a:gd name="T55" fmla="*/ 80 h 101"/>
                  <a:gd name="T56" fmla="*/ 79 w 101"/>
                  <a:gd name="T57" fmla="*/ 94 h 101"/>
                  <a:gd name="T58" fmla="*/ 94 w 101"/>
                  <a:gd name="T59" fmla="*/ 79 h 101"/>
                  <a:gd name="T60" fmla="*/ 81 w 101"/>
                  <a:gd name="T61" fmla="*/ 66 h 101"/>
                  <a:gd name="T62" fmla="*/ 83 w 101"/>
                  <a:gd name="T63" fmla="*/ 61 h 101"/>
                  <a:gd name="T64" fmla="*/ 101 w 101"/>
                  <a:gd name="T65" fmla="*/ 61 h 101"/>
                  <a:gd name="T66" fmla="*/ 66 w 101"/>
                  <a:gd name="T67" fmla="*/ 50 h 101"/>
                  <a:gd name="T68" fmla="*/ 51 w 101"/>
                  <a:gd name="T69" fmla="*/ 66 h 101"/>
                  <a:gd name="T70" fmla="*/ 35 w 101"/>
                  <a:gd name="T71" fmla="*/ 50 h 101"/>
                  <a:gd name="T72" fmla="*/ 51 w 101"/>
                  <a:gd name="T73" fmla="*/ 35 h 101"/>
                  <a:gd name="T74" fmla="*/ 66 w 101"/>
                  <a:gd name="T75" fmla="*/ 5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1">
                    <a:moveTo>
                      <a:pt x="101" y="61"/>
                    </a:moveTo>
                    <a:cubicBezTo>
                      <a:pt x="101" y="40"/>
                      <a:pt x="101" y="40"/>
                      <a:pt x="101" y="40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2" y="38"/>
                      <a:pt x="81" y="37"/>
                      <a:pt x="81" y="35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4" y="20"/>
                      <a:pt x="63" y="19"/>
                      <a:pt x="61" y="18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39" y="19"/>
                      <a:pt x="37" y="20"/>
                      <a:pt x="35" y="20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0" y="37"/>
                      <a:pt x="19" y="38"/>
                      <a:pt x="19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3"/>
                      <a:pt x="20" y="64"/>
                      <a:pt x="21" y="66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37" y="81"/>
                      <a:pt x="39" y="82"/>
                      <a:pt x="40" y="83"/>
                    </a:cubicBezTo>
                    <a:cubicBezTo>
                      <a:pt x="40" y="101"/>
                      <a:pt x="40" y="101"/>
                      <a:pt x="40" y="101"/>
                    </a:cubicBezTo>
                    <a:cubicBezTo>
                      <a:pt x="61" y="101"/>
                      <a:pt x="61" y="101"/>
                      <a:pt x="61" y="101"/>
                    </a:cubicBezTo>
                    <a:cubicBezTo>
                      <a:pt x="61" y="83"/>
                      <a:pt x="61" y="83"/>
                      <a:pt x="61" y="83"/>
                    </a:cubicBezTo>
                    <a:cubicBezTo>
                      <a:pt x="63" y="82"/>
                      <a:pt x="64" y="81"/>
                      <a:pt x="66" y="80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94" y="79"/>
                      <a:pt x="94" y="79"/>
                      <a:pt x="94" y="79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64"/>
                      <a:pt x="82" y="63"/>
                      <a:pt x="83" y="61"/>
                    </a:cubicBezTo>
                    <a:lnTo>
                      <a:pt x="101" y="61"/>
                    </a:lnTo>
                    <a:close/>
                    <a:moveTo>
                      <a:pt x="66" y="50"/>
                    </a:moveTo>
                    <a:cubicBezTo>
                      <a:pt x="66" y="59"/>
                      <a:pt x="59" y="66"/>
                      <a:pt x="51" y="66"/>
                    </a:cubicBezTo>
                    <a:cubicBezTo>
                      <a:pt x="42" y="66"/>
                      <a:pt x="35" y="59"/>
                      <a:pt x="35" y="50"/>
                    </a:cubicBezTo>
                    <a:cubicBezTo>
                      <a:pt x="35" y="42"/>
                      <a:pt x="42" y="35"/>
                      <a:pt x="51" y="35"/>
                    </a:cubicBezTo>
                    <a:cubicBezTo>
                      <a:pt x="59" y="35"/>
                      <a:pt x="66" y="42"/>
                      <a:pt x="66" y="50"/>
                    </a:cubicBezTo>
                    <a:close/>
                  </a:path>
                </a:pathLst>
              </a:custGeom>
              <a:solidFill>
                <a:srgbClr val="C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F4C47FF7-2FB6-46C0-BCEE-587C985D3C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77" y="1749"/>
                <a:ext cx="163" cy="164"/>
              </a:xfrm>
              <a:custGeom>
                <a:avLst/>
                <a:gdLst>
                  <a:gd name="T0" fmla="*/ 79 w 79"/>
                  <a:gd name="T1" fmla="*/ 48 h 79"/>
                  <a:gd name="T2" fmla="*/ 79 w 79"/>
                  <a:gd name="T3" fmla="*/ 31 h 79"/>
                  <a:gd name="T4" fmla="*/ 65 w 79"/>
                  <a:gd name="T5" fmla="*/ 31 h 79"/>
                  <a:gd name="T6" fmla="*/ 63 w 79"/>
                  <a:gd name="T7" fmla="*/ 28 h 79"/>
                  <a:gd name="T8" fmla="*/ 74 w 79"/>
                  <a:gd name="T9" fmla="*/ 17 h 79"/>
                  <a:gd name="T10" fmla="*/ 62 w 79"/>
                  <a:gd name="T11" fmla="*/ 6 h 79"/>
                  <a:gd name="T12" fmla="*/ 52 w 79"/>
                  <a:gd name="T13" fmla="*/ 16 h 79"/>
                  <a:gd name="T14" fmla="*/ 48 w 79"/>
                  <a:gd name="T15" fmla="*/ 14 h 79"/>
                  <a:gd name="T16" fmla="*/ 48 w 79"/>
                  <a:gd name="T17" fmla="*/ 0 h 79"/>
                  <a:gd name="T18" fmla="*/ 32 w 79"/>
                  <a:gd name="T19" fmla="*/ 0 h 79"/>
                  <a:gd name="T20" fmla="*/ 32 w 79"/>
                  <a:gd name="T21" fmla="*/ 14 h 79"/>
                  <a:gd name="T22" fmla="*/ 28 w 79"/>
                  <a:gd name="T23" fmla="*/ 16 h 79"/>
                  <a:gd name="T24" fmla="*/ 17 w 79"/>
                  <a:gd name="T25" fmla="*/ 6 h 79"/>
                  <a:gd name="T26" fmla="*/ 6 w 79"/>
                  <a:gd name="T27" fmla="*/ 17 h 79"/>
                  <a:gd name="T28" fmla="*/ 16 w 79"/>
                  <a:gd name="T29" fmla="*/ 28 h 79"/>
                  <a:gd name="T30" fmla="*/ 15 w 79"/>
                  <a:gd name="T31" fmla="*/ 31 h 79"/>
                  <a:gd name="T32" fmla="*/ 0 w 79"/>
                  <a:gd name="T33" fmla="*/ 31 h 79"/>
                  <a:gd name="T34" fmla="*/ 0 w 79"/>
                  <a:gd name="T35" fmla="*/ 48 h 79"/>
                  <a:gd name="T36" fmla="*/ 15 w 79"/>
                  <a:gd name="T37" fmla="*/ 48 h 79"/>
                  <a:gd name="T38" fmla="*/ 16 w 79"/>
                  <a:gd name="T39" fmla="*/ 52 h 79"/>
                  <a:gd name="T40" fmla="*/ 6 w 79"/>
                  <a:gd name="T41" fmla="*/ 62 h 79"/>
                  <a:gd name="T42" fmla="*/ 17 w 79"/>
                  <a:gd name="T43" fmla="*/ 73 h 79"/>
                  <a:gd name="T44" fmla="*/ 28 w 79"/>
                  <a:gd name="T45" fmla="*/ 63 h 79"/>
                  <a:gd name="T46" fmla="*/ 32 w 79"/>
                  <a:gd name="T47" fmla="*/ 65 h 79"/>
                  <a:gd name="T48" fmla="*/ 32 w 79"/>
                  <a:gd name="T49" fmla="*/ 79 h 79"/>
                  <a:gd name="T50" fmla="*/ 48 w 79"/>
                  <a:gd name="T51" fmla="*/ 79 h 79"/>
                  <a:gd name="T52" fmla="*/ 48 w 79"/>
                  <a:gd name="T53" fmla="*/ 65 h 79"/>
                  <a:gd name="T54" fmla="*/ 52 w 79"/>
                  <a:gd name="T55" fmla="*/ 63 h 79"/>
                  <a:gd name="T56" fmla="*/ 62 w 79"/>
                  <a:gd name="T57" fmla="*/ 73 h 79"/>
                  <a:gd name="T58" fmla="*/ 74 w 79"/>
                  <a:gd name="T59" fmla="*/ 62 h 79"/>
                  <a:gd name="T60" fmla="*/ 63 w 79"/>
                  <a:gd name="T61" fmla="*/ 52 h 79"/>
                  <a:gd name="T62" fmla="*/ 65 w 79"/>
                  <a:gd name="T63" fmla="*/ 48 h 79"/>
                  <a:gd name="T64" fmla="*/ 79 w 79"/>
                  <a:gd name="T65" fmla="*/ 48 h 79"/>
                  <a:gd name="T66" fmla="*/ 52 w 79"/>
                  <a:gd name="T67" fmla="*/ 40 h 79"/>
                  <a:gd name="T68" fmla="*/ 40 w 79"/>
                  <a:gd name="T69" fmla="*/ 51 h 79"/>
                  <a:gd name="T70" fmla="*/ 28 w 79"/>
                  <a:gd name="T71" fmla="*/ 40 h 79"/>
                  <a:gd name="T72" fmla="*/ 40 w 79"/>
                  <a:gd name="T73" fmla="*/ 28 h 79"/>
                  <a:gd name="T74" fmla="*/ 52 w 79"/>
                  <a:gd name="T75" fmla="*/ 4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9" h="79">
                    <a:moveTo>
                      <a:pt x="79" y="48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4" y="30"/>
                      <a:pt x="64" y="29"/>
                      <a:pt x="63" y="2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0" y="15"/>
                      <a:pt x="49" y="15"/>
                      <a:pt x="48" y="1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0" y="15"/>
                      <a:pt x="29" y="15"/>
                      <a:pt x="28" y="1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9"/>
                      <a:pt x="15" y="30"/>
                      <a:pt x="15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5" y="49"/>
                      <a:pt x="16" y="50"/>
                      <a:pt x="16" y="5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9" y="64"/>
                      <a:pt x="30" y="64"/>
                      <a:pt x="32" y="65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9" y="64"/>
                      <a:pt x="50" y="64"/>
                      <a:pt x="52" y="6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74" y="62"/>
                      <a:pt x="74" y="62"/>
                      <a:pt x="74" y="62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64" y="50"/>
                      <a:pt x="64" y="49"/>
                      <a:pt x="65" y="48"/>
                    </a:cubicBezTo>
                    <a:lnTo>
                      <a:pt x="79" y="48"/>
                    </a:lnTo>
                    <a:close/>
                    <a:moveTo>
                      <a:pt x="52" y="40"/>
                    </a:moveTo>
                    <a:cubicBezTo>
                      <a:pt x="52" y="46"/>
                      <a:pt x="46" y="51"/>
                      <a:pt x="40" y="51"/>
                    </a:cubicBezTo>
                    <a:cubicBezTo>
                      <a:pt x="33" y="51"/>
                      <a:pt x="28" y="46"/>
                      <a:pt x="28" y="40"/>
                    </a:cubicBezTo>
                    <a:cubicBezTo>
                      <a:pt x="28" y="33"/>
                      <a:pt x="33" y="28"/>
                      <a:pt x="40" y="28"/>
                    </a:cubicBezTo>
                    <a:cubicBezTo>
                      <a:pt x="46" y="28"/>
                      <a:pt x="52" y="33"/>
                      <a:pt x="52" y="4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40">
                <a:extLst>
                  <a:ext uri="{FF2B5EF4-FFF2-40B4-BE49-F238E27FC236}">
                    <a16:creationId xmlns:a16="http://schemas.microsoft.com/office/drawing/2014/main" id="{46E837C0-3721-4123-B97C-A2094A413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9" y="2011"/>
                <a:ext cx="296" cy="175"/>
              </a:xfrm>
              <a:custGeom>
                <a:avLst/>
                <a:gdLst>
                  <a:gd name="T0" fmla="*/ 143 w 143"/>
                  <a:gd name="T1" fmla="*/ 57 h 84"/>
                  <a:gd name="T2" fmla="*/ 116 w 143"/>
                  <a:gd name="T3" fmla="*/ 30 h 84"/>
                  <a:gd name="T4" fmla="*/ 116 w 143"/>
                  <a:gd name="T5" fmla="*/ 47 h 84"/>
                  <a:gd name="T6" fmla="*/ 94 w 143"/>
                  <a:gd name="T7" fmla="*/ 47 h 84"/>
                  <a:gd name="T8" fmla="*/ 94 w 143"/>
                  <a:gd name="T9" fmla="*/ 21 h 84"/>
                  <a:gd name="T10" fmla="*/ 73 w 143"/>
                  <a:gd name="T11" fmla="*/ 0 h 84"/>
                  <a:gd name="T12" fmla="*/ 0 w 143"/>
                  <a:gd name="T13" fmla="*/ 0 h 84"/>
                  <a:gd name="T14" fmla="*/ 0 w 143"/>
                  <a:gd name="T15" fmla="*/ 21 h 84"/>
                  <a:gd name="T16" fmla="*/ 73 w 143"/>
                  <a:gd name="T17" fmla="*/ 21 h 84"/>
                  <a:gd name="T18" fmla="*/ 73 w 143"/>
                  <a:gd name="T19" fmla="*/ 47 h 84"/>
                  <a:gd name="T20" fmla="*/ 94 w 143"/>
                  <a:gd name="T21" fmla="*/ 67 h 84"/>
                  <a:gd name="T22" fmla="*/ 116 w 143"/>
                  <a:gd name="T23" fmla="*/ 67 h 84"/>
                  <a:gd name="T24" fmla="*/ 116 w 143"/>
                  <a:gd name="T25" fmla="*/ 84 h 84"/>
                  <a:gd name="T26" fmla="*/ 143 w 143"/>
                  <a:gd name="T27" fmla="*/ 57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84">
                    <a:moveTo>
                      <a:pt x="143" y="57"/>
                    </a:moveTo>
                    <a:cubicBezTo>
                      <a:pt x="116" y="30"/>
                      <a:pt x="116" y="30"/>
                      <a:pt x="116" y="30"/>
                    </a:cubicBezTo>
                    <a:cubicBezTo>
                      <a:pt x="116" y="47"/>
                      <a:pt x="116" y="47"/>
                      <a:pt x="116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4" y="21"/>
                      <a:pt x="94" y="21"/>
                      <a:pt x="94" y="21"/>
                    </a:cubicBezTo>
                    <a:cubicBezTo>
                      <a:pt x="94" y="9"/>
                      <a:pt x="85" y="0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58"/>
                      <a:pt x="83" y="67"/>
                      <a:pt x="94" y="67"/>
                    </a:cubicBezTo>
                    <a:cubicBezTo>
                      <a:pt x="116" y="67"/>
                      <a:pt x="116" y="67"/>
                      <a:pt x="116" y="67"/>
                    </a:cubicBezTo>
                    <a:cubicBezTo>
                      <a:pt x="116" y="84"/>
                      <a:pt x="116" y="84"/>
                      <a:pt x="116" y="84"/>
                    </a:cubicBezTo>
                    <a:lnTo>
                      <a:pt x="143" y="5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reeform 41">
                <a:extLst>
                  <a:ext uri="{FF2B5EF4-FFF2-40B4-BE49-F238E27FC236}">
                    <a16:creationId xmlns:a16="http://schemas.microsoft.com/office/drawing/2014/main" id="{0F5CABE1-84B2-48DD-A036-2D416A9F6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3" y="2011"/>
                <a:ext cx="60" cy="44"/>
              </a:xfrm>
              <a:custGeom>
                <a:avLst/>
                <a:gdLst>
                  <a:gd name="T0" fmla="*/ 8 w 29"/>
                  <a:gd name="T1" fmla="*/ 21 h 21"/>
                  <a:gd name="T2" fmla="*/ 29 w 29"/>
                  <a:gd name="T3" fmla="*/ 0 h 21"/>
                  <a:gd name="T4" fmla="*/ 0 w 29"/>
                  <a:gd name="T5" fmla="*/ 0 h 21"/>
                  <a:gd name="T6" fmla="*/ 0 w 29"/>
                  <a:gd name="T7" fmla="*/ 21 h 21"/>
                  <a:gd name="T8" fmla="*/ 8 w 29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1">
                    <a:moveTo>
                      <a:pt x="8" y="21"/>
                    </a:moveTo>
                    <a:cubicBezTo>
                      <a:pt x="20" y="21"/>
                      <a:pt x="29" y="12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"/>
                      <a:pt x="0" y="21"/>
                      <a:pt x="0" y="21"/>
                    </a:cubicBezTo>
                    <a:lnTo>
                      <a:pt x="8" y="21"/>
                    </a:lnTo>
                    <a:close/>
                  </a:path>
                </a:pathLst>
              </a:custGeom>
              <a:solidFill>
                <a:srgbClr val="0039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21766B24-E1AB-4FAB-876B-30A0D30E1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14" y="1799"/>
                <a:ext cx="296" cy="256"/>
              </a:xfrm>
              <a:custGeom>
                <a:avLst/>
                <a:gdLst>
                  <a:gd name="T0" fmla="*/ 143 w 143"/>
                  <a:gd name="T1" fmla="*/ 27 h 123"/>
                  <a:gd name="T2" fmla="*/ 116 w 143"/>
                  <a:gd name="T3" fmla="*/ 0 h 123"/>
                  <a:gd name="T4" fmla="*/ 116 w 143"/>
                  <a:gd name="T5" fmla="*/ 16 h 123"/>
                  <a:gd name="T6" fmla="*/ 94 w 143"/>
                  <a:gd name="T7" fmla="*/ 16 h 123"/>
                  <a:gd name="T8" fmla="*/ 73 w 143"/>
                  <a:gd name="T9" fmla="*/ 37 h 123"/>
                  <a:gd name="T10" fmla="*/ 73 w 143"/>
                  <a:gd name="T11" fmla="*/ 102 h 123"/>
                  <a:gd name="T12" fmla="*/ 0 w 143"/>
                  <a:gd name="T13" fmla="*/ 102 h 123"/>
                  <a:gd name="T14" fmla="*/ 0 w 143"/>
                  <a:gd name="T15" fmla="*/ 123 h 123"/>
                  <a:gd name="T16" fmla="*/ 73 w 143"/>
                  <a:gd name="T17" fmla="*/ 123 h 123"/>
                  <a:gd name="T18" fmla="*/ 94 w 143"/>
                  <a:gd name="T19" fmla="*/ 102 h 123"/>
                  <a:gd name="T20" fmla="*/ 94 w 143"/>
                  <a:gd name="T21" fmla="*/ 37 h 123"/>
                  <a:gd name="T22" fmla="*/ 116 w 143"/>
                  <a:gd name="T23" fmla="*/ 37 h 123"/>
                  <a:gd name="T24" fmla="*/ 116 w 143"/>
                  <a:gd name="T25" fmla="*/ 54 h 123"/>
                  <a:gd name="T26" fmla="*/ 143 w 143"/>
                  <a:gd name="T2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23">
                    <a:moveTo>
                      <a:pt x="143" y="27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83" y="16"/>
                      <a:pt x="73" y="26"/>
                      <a:pt x="73" y="37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85" y="123"/>
                      <a:pt x="94" y="114"/>
                      <a:pt x="94" y="102"/>
                    </a:cubicBezTo>
                    <a:cubicBezTo>
                      <a:pt x="94" y="37"/>
                      <a:pt x="94" y="37"/>
                      <a:pt x="94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6" y="54"/>
                      <a:pt x="116" y="54"/>
                      <a:pt x="116" y="54"/>
                    </a:cubicBezTo>
                    <a:lnTo>
                      <a:pt x="143" y="27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C37261-22A4-47DB-B80E-7B531350D8E6}"/>
              </a:ext>
            </a:extLst>
          </p:cNvPr>
          <p:cNvGrpSpPr/>
          <p:nvPr/>
        </p:nvGrpSpPr>
        <p:grpSpPr>
          <a:xfrm>
            <a:off x="6754382" y="3085837"/>
            <a:ext cx="1507156" cy="1507156"/>
            <a:chOff x="-3456120" y="3153116"/>
            <a:chExt cx="1818864" cy="181886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5284898-C1B3-45E0-85DC-89D6FEB004ED}"/>
                </a:ext>
              </a:extLst>
            </p:cNvPr>
            <p:cNvSpPr/>
            <p:nvPr/>
          </p:nvSpPr>
          <p:spPr bwMode="auto">
            <a:xfrm>
              <a:off x="-3456120" y="3153116"/>
              <a:ext cx="1818864" cy="1818864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44" name="Group 45">
              <a:extLst>
                <a:ext uri="{FF2B5EF4-FFF2-40B4-BE49-F238E27FC236}">
                  <a16:creationId xmlns:a16="http://schemas.microsoft.com/office/drawing/2014/main" id="{8F7830CB-F8B5-4F01-8A27-4704CAD193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-3038019" y="3548198"/>
              <a:ext cx="982663" cy="1028700"/>
              <a:chOff x="-1113" y="2830"/>
              <a:chExt cx="619" cy="648"/>
            </a:xfrm>
          </p:grpSpPr>
          <p:sp>
            <p:nvSpPr>
              <p:cNvPr id="45" name="Freeform 46">
                <a:extLst>
                  <a:ext uri="{FF2B5EF4-FFF2-40B4-BE49-F238E27FC236}">
                    <a16:creationId xmlns:a16="http://schemas.microsoft.com/office/drawing/2014/main" id="{0146F5E6-F3EC-4E63-BB0A-7B62684AC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03" y="2983"/>
                <a:ext cx="139" cy="184"/>
              </a:xfrm>
              <a:custGeom>
                <a:avLst/>
                <a:gdLst>
                  <a:gd name="T0" fmla="*/ 37 w 67"/>
                  <a:gd name="T1" fmla="*/ 18 h 89"/>
                  <a:gd name="T2" fmla="*/ 19 w 67"/>
                  <a:gd name="T3" fmla="*/ 0 h 89"/>
                  <a:gd name="T4" fmla="*/ 0 w 67"/>
                  <a:gd name="T5" fmla="*/ 18 h 89"/>
                  <a:gd name="T6" fmla="*/ 19 w 67"/>
                  <a:gd name="T7" fmla="*/ 36 h 89"/>
                  <a:gd name="T8" fmla="*/ 21 w 67"/>
                  <a:gd name="T9" fmla="*/ 36 h 89"/>
                  <a:gd name="T10" fmla="*/ 43 w 67"/>
                  <a:gd name="T11" fmla="*/ 89 h 89"/>
                  <a:gd name="T12" fmla="*/ 67 w 67"/>
                  <a:gd name="T13" fmla="*/ 89 h 89"/>
                  <a:gd name="T14" fmla="*/ 37 w 67"/>
                  <a:gd name="T15" fmla="*/ 1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9">
                    <a:moveTo>
                      <a:pt x="37" y="18"/>
                    </a:moveTo>
                    <a:cubicBezTo>
                      <a:pt x="36" y="8"/>
                      <a:pt x="28" y="0"/>
                      <a:pt x="19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9" y="36"/>
                    </a:cubicBezTo>
                    <a:cubicBezTo>
                      <a:pt x="19" y="36"/>
                      <a:pt x="20" y="36"/>
                      <a:pt x="21" y="36"/>
                    </a:cubicBezTo>
                    <a:cubicBezTo>
                      <a:pt x="35" y="50"/>
                      <a:pt x="43" y="69"/>
                      <a:pt x="43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7" y="62"/>
                      <a:pt x="56" y="36"/>
                      <a:pt x="37" y="1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Freeform 47">
                <a:extLst>
                  <a:ext uri="{FF2B5EF4-FFF2-40B4-BE49-F238E27FC236}">
                    <a16:creationId xmlns:a16="http://schemas.microsoft.com/office/drawing/2014/main" id="{832B1490-E3FA-42EE-810B-3322A9E55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3" y="2983"/>
                <a:ext cx="139" cy="184"/>
              </a:xfrm>
              <a:custGeom>
                <a:avLst/>
                <a:gdLst>
                  <a:gd name="T0" fmla="*/ 49 w 67"/>
                  <a:gd name="T1" fmla="*/ 0 h 89"/>
                  <a:gd name="T2" fmla="*/ 31 w 67"/>
                  <a:gd name="T3" fmla="*/ 17 h 89"/>
                  <a:gd name="T4" fmla="*/ 0 w 67"/>
                  <a:gd name="T5" fmla="*/ 89 h 89"/>
                  <a:gd name="T6" fmla="*/ 24 w 67"/>
                  <a:gd name="T7" fmla="*/ 89 h 89"/>
                  <a:gd name="T8" fmla="*/ 46 w 67"/>
                  <a:gd name="T9" fmla="*/ 36 h 89"/>
                  <a:gd name="T10" fmla="*/ 49 w 67"/>
                  <a:gd name="T11" fmla="*/ 37 h 89"/>
                  <a:gd name="T12" fmla="*/ 67 w 67"/>
                  <a:gd name="T13" fmla="*/ 18 h 89"/>
                  <a:gd name="T14" fmla="*/ 49 w 67"/>
                  <a:gd name="T15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89">
                    <a:moveTo>
                      <a:pt x="49" y="0"/>
                    </a:moveTo>
                    <a:cubicBezTo>
                      <a:pt x="39" y="0"/>
                      <a:pt x="31" y="8"/>
                      <a:pt x="31" y="17"/>
                    </a:cubicBezTo>
                    <a:cubicBezTo>
                      <a:pt x="12" y="36"/>
                      <a:pt x="0" y="61"/>
                      <a:pt x="0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69"/>
                      <a:pt x="32" y="50"/>
                      <a:pt x="46" y="36"/>
                    </a:cubicBezTo>
                    <a:cubicBezTo>
                      <a:pt x="47" y="36"/>
                      <a:pt x="48" y="37"/>
                      <a:pt x="49" y="37"/>
                    </a:cubicBezTo>
                    <a:cubicBezTo>
                      <a:pt x="59" y="37"/>
                      <a:pt x="67" y="28"/>
                      <a:pt x="67" y="18"/>
                    </a:cubicBezTo>
                    <a:cubicBezTo>
                      <a:pt x="67" y="8"/>
                      <a:pt x="59" y="0"/>
                      <a:pt x="49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Freeform 48">
                <a:extLst>
                  <a:ext uri="{FF2B5EF4-FFF2-40B4-BE49-F238E27FC236}">
                    <a16:creationId xmlns:a16="http://schemas.microsoft.com/office/drawing/2014/main" id="{62355186-8C29-4646-9052-2FA76BBDC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40" y="3037"/>
                <a:ext cx="73" cy="74"/>
              </a:xfrm>
              <a:custGeom>
                <a:avLst/>
                <a:gdLst>
                  <a:gd name="T0" fmla="*/ 0 w 35"/>
                  <a:gd name="T1" fmla="*/ 0 h 36"/>
                  <a:gd name="T2" fmla="*/ 0 w 35"/>
                  <a:gd name="T3" fmla="*/ 20 h 36"/>
                  <a:gd name="T4" fmla="*/ 9 w 35"/>
                  <a:gd name="T5" fmla="*/ 28 h 36"/>
                  <a:gd name="T6" fmla="*/ 9 w 35"/>
                  <a:gd name="T7" fmla="*/ 28 h 36"/>
                  <a:gd name="T8" fmla="*/ 9 w 35"/>
                  <a:gd name="T9" fmla="*/ 30 h 36"/>
                  <a:gd name="T10" fmla="*/ 16 w 35"/>
                  <a:gd name="T11" fmla="*/ 36 h 36"/>
                  <a:gd name="T12" fmla="*/ 20 w 35"/>
                  <a:gd name="T13" fmla="*/ 36 h 36"/>
                  <a:gd name="T14" fmla="*/ 26 w 35"/>
                  <a:gd name="T15" fmla="*/ 30 h 36"/>
                  <a:gd name="T16" fmla="*/ 26 w 35"/>
                  <a:gd name="T17" fmla="*/ 28 h 36"/>
                  <a:gd name="T18" fmla="*/ 27 w 35"/>
                  <a:gd name="T19" fmla="*/ 28 h 36"/>
                  <a:gd name="T20" fmla="*/ 35 w 35"/>
                  <a:gd name="T21" fmla="*/ 20 h 36"/>
                  <a:gd name="T22" fmla="*/ 35 w 35"/>
                  <a:gd name="T23" fmla="*/ 0 h 36"/>
                  <a:gd name="T24" fmla="*/ 0 w 35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36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24"/>
                      <a:pt x="4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3"/>
                      <a:pt x="12" y="36"/>
                      <a:pt x="16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6" y="33"/>
                      <a:pt x="26" y="30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31" y="28"/>
                      <a:pt x="35" y="24"/>
                      <a:pt x="35" y="2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Freeform 49">
                <a:extLst>
                  <a:ext uri="{FF2B5EF4-FFF2-40B4-BE49-F238E27FC236}">
                    <a16:creationId xmlns:a16="http://schemas.microsoft.com/office/drawing/2014/main" id="{C5AEA893-CC58-4624-BABF-31DAFB754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96" y="2830"/>
                <a:ext cx="180" cy="190"/>
              </a:xfrm>
              <a:custGeom>
                <a:avLst/>
                <a:gdLst>
                  <a:gd name="T0" fmla="*/ 87 w 87"/>
                  <a:gd name="T1" fmla="*/ 45 h 92"/>
                  <a:gd name="T2" fmla="*/ 40 w 87"/>
                  <a:gd name="T3" fmla="*/ 3 h 92"/>
                  <a:gd name="T4" fmla="*/ 3 w 87"/>
                  <a:gd name="T5" fmla="*/ 39 h 92"/>
                  <a:gd name="T6" fmla="*/ 24 w 87"/>
                  <a:gd name="T7" fmla="*/ 82 h 92"/>
                  <a:gd name="T8" fmla="*/ 27 w 87"/>
                  <a:gd name="T9" fmla="*/ 89 h 92"/>
                  <a:gd name="T10" fmla="*/ 27 w 87"/>
                  <a:gd name="T11" fmla="*/ 92 h 92"/>
                  <a:gd name="T12" fmla="*/ 62 w 87"/>
                  <a:gd name="T13" fmla="*/ 92 h 92"/>
                  <a:gd name="T14" fmla="*/ 62 w 87"/>
                  <a:gd name="T15" fmla="*/ 89 h 92"/>
                  <a:gd name="T16" fmla="*/ 66 w 87"/>
                  <a:gd name="T17" fmla="*/ 82 h 92"/>
                  <a:gd name="T18" fmla="*/ 87 w 87"/>
                  <a:gd name="T19" fmla="*/ 4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7" h="92">
                    <a:moveTo>
                      <a:pt x="87" y="45"/>
                    </a:moveTo>
                    <a:cubicBezTo>
                      <a:pt x="87" y="20"/>
                      <a:pt x="66" y="0"/>
                      <a:pt x="40" y="3"/>
                    </a:cubicBezTo>
                    <a:cubicBezTo>
                      <a:pt x="21" y="5"/>
                      <a:pt x="5" y="20"/>
                      <a:pt x="3" y="39"/>
                    </a:cubicBezTo>
                    <a:cubicBezTo>
                      <a:pt x="0" y="57"/>
                      <a:pt x="9" y="74"/>
                      <a:pt x="24" y="82"/>
                    </a:cubicBezTo>
                    <a:cubicBezTo>
                      <a:pt x="26" y="83"/>
                      <a:pt x="27" y="86"/>
                      <a:pt x="27" y="89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62" y="92"/>
                      <a:pt x="62" y="92"/>
                      <a:pt x="62" y="92"/>
                    </a:cubicBezTo>
                    <a:cubicBezTo>
                      <a:pt x="62" y="89"/>
                      <a:pt x="62" y="89"/>
                      <a:pt x="62" y="89"/>
                    </a:cubicBezTo>
                    <a:cubicBezTo>
                      <a:pt x="62" y="86"/>
                      <a:pt x="63" y="83"/>
                      <a:pt x="66" y="82"/>
                    </a:cubicBezTo>
                    <a:cubicBezTo>
                      <a:pt x="79" y="75"/>
                      <a:pt x="87" y="61"/>
                      <a:pt x="87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 50">
                <a:extLst>
                  <a:ext uri="{FF2B5EF4-FFF2-40B4-BE49-F238E27FC236}">
                    <a16:creationId xmlns:a16="http://schemas.microsoft.com/office/drawing/2014/main" id="{050F84E6-21B0-4FDA-A7D1-74FC3ECA7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04" y="3223"/>
                <a:ext cx="201" cy="255"/>
              </a:xfrm>
              <a:custGeom>
                <a:avLst/>
                <a:gdLst>
                  <a:gd name="T0" fmla="*/ 0 w 97"/>
                  <a:gd name="T1" fmla="*/ 123 h 123"/>
                  <a:gd name="T2" fmla="*/ 97 w 97"/>
                  <a:gd name="T3" fmla="*/ 123 h 123"/>
                  <a:gd name="T4" fmla="*/ 55 w 97"/>
                  <a:gd name="T5" fmla="*/ 75 h 123"/>
                  <a:gd name="T6" fmla="*/ 86 w 97"/>
                  <a:gd name="T7" fmla="*/ 38 h 123"/>
                  <a:gd name="T8" fmla="*/ 48 w 97"/>
                  <a:gd name="T9" fmla="*/ 0 h 123"/>
                  <a:gd name="T10" fmla="*/ 11 w 97"/>
                  <a:gd name="T11" fmla="*/ 38 h 123"/>
                  <a:gd name="T12" fmla="*/ 42 w 97"/>
                  <a:gd name="T13" fmla="*/ 75 h 123"/>
                  <a:gd name="T14" fmla="*/ 0 w 97"/>
                  <a:gd name="T1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23">
                    <a:moveTo>
                      <a:pt x="0" y="123"/>
                    </a:move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98"/>
                      <a:pt x="79" y="78"/>
                      <a:pt x="55" y="75"/>
                    </a:cubicBezTo>
                    <a:cubicBezTo>
                      <a:pt x="73" y="71"/>
                      <a:pt x="86" y="56"/>
                      <a:pt x="86" y="38"/>
                    </a:cubicBezTo>
                    <a:cubicBezTo>
                      <a:pt x="86" y="17"/>
                      <a:pt x="69" y="0"/>
                      <a:pt x="48" y="0"/>
                    </a:cubicBezTo>
                    <a:cubicBezTo>
                      <a:pt x="28" y="0"/>
                      <a:pt x="11" y="17"/>
                      <a:pt x="11" y="38"/>
                    </a:cubicBezTo>
                    <a:cubicBezTo>
                      <a:pt x="11" y="56"/>
                      <a:pt x="24" y="71"/>
                      <a:pt x="42" y="75"/>
                    </a:cubicBezTo>
                    <a:cubicBezTo>
                      <a:pt x="18" y="78"/>
                      <a:pt x="0" y="98"/>
                      <a:pt x="0" y="123"/>
                    </a:cubicBezTo>
                    <a:close/>
                  </a:path>
                </a:pathLst>
              </a:custGeom>
              <a:solidFill>
                <a:srgbClr val="C1E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 51">
                <a:extLst>
                  <a:ext uri="{FF2B5EF4-FFF2-40B4-BE49-F238E27FC236}">
                    <a16:creationId xmlns:a16="http://schemas.microsoft.com/office/drawing/2014/main" id="{D11D67E7-FC10-497F-ACED-071F140F1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95" y="3140"/>
                <a:ext cx="201" cy="255"/>
              </a:xfrm>
              <a:custGeom>
                <a:avLst/>
                <a:gdLst>
                  <a:gd name="T0" fmla="*/ 0 w 97"/>
                  <a:gd name="T1" fmla="*/ 123 h 123"/>
                  <a:gd name="T2" fmla="*/ 97 w 97"/>
                  <a:gd name="T3" fmla="*/ 123 h 123"/>
                  <a:gd name="T4" fmla="*/ 56 w 97"/>
                  <a:gd name="T5" fmla="*/ 75 h 123"/>
                  <a:gd name="T6" fmla="*/ 86 w 97"/>
                  <a:gd name="T7" fmla="*/ 38 h 123"/>
                  <a:gd name="T8" fmla="*/ 49 w 97"/>
                  <a:gd name="T9" fmla="*/ 0 h 123"/>
                  <a:gd name="T10" fmla="*/ 11 w 97"/>
                  <a:gd name="T11" fmla="*/ 38 h 123"/>
                  <a:gd name="T12" fmla="*/ 42 w 97"/>
                  <a:gd name="T13" fmla="*/ 75 h 123"/>
                  <a:gd name="T14" fmla="*/ 0 w 97"/>
                  <a:gd name="T1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23">
                    <a:moveTo>
                      <a:pt x="0" y="123"/>
                    </a:move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98"/>
                      <a:pt x="79" y="78"/>
                      <a:pt x="56" y="75"/>
                    </a:cubicBezTo>
                    <a:cubicBezTo>
                      <a:pt x="73" y="71"/>
                      <a:pt x="86" y="56"/>
                      <a:pt x="86" y="38"/>
                    </a:cubicBezTo>
                    <a:cubicBezTo>
                      <a:pt x="86" y="17"/>
                      <a:pt x="70" y="0"/>
                      <a:pt x="49" y="0"/>
                    </a:cubicBezTo>
                    <a:cubicBezTo>
                      <a:pt x="28" y="0"/>
                      <a:pt x="11" y="17"/>
                      <a:pt x="11" y="38"/>
                    </a:cubicBezTo>
                    <a:cubicBezTo>
                      <a:pt x="11" y="56"/>
                      <a:pt x="25" y="71"/>
                      <a:pt x="42" y="75"/>
                    </a:cubicBezTo>
                    <a:cubicBezTo>
                      <a:pt x="18" y="78"/>
                      <a:pt x="0" y="98"/>
                      <a:pt x="0" y="12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Freeform 52">
                <a:extLst>
                  <a:ext uri="{FF2B5EF4-FFF2-40B4-BE49-F238E27FC236}">
                    <a16:creationId xmlns:a16="http://schemas.microsoft.com/office/drawing/2014/main" id="{44DBD13B-4E2F-42F6-B752-8EC4DFD58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3" y="3140"/>
                <a:ext cx="201" cy="255"/>
              </a:xfrm>
              <a:custGeom>
                <a:avLst/>
                <a:gdLst>
                  <a:gd name="T0" fmla="*/ 0 w 97"/>
                  <a:gd name="T1" fmla="*/ 123 h 123"/>
                  <a:gd name="T2" fmla="*/ 97 w 97"/>
                  <a:gd name="T3" fmla="*/ 123 h 123"/>
                  <a:gd name="T4" fmla="*/ 55 w 97"/>
                  <a:gd name="T5" fmla="*/ 75 h 123"/>
                  <a:gd name="T6" fmla="*/ 86 w 97"/>
                  <a:gd name="T7" fmla="*/ 38 h 123"/>
                  <a:gd name="T8" fmla="*/ 48 w 97"/>
                  <a:gd name="T9" fmla="*/ 0 h 123"/>
                  <a:gd name="T10" fmla="*/ 11 w 97"/>
                  <a:gd name="T11" fmla="*/ 38 h 123"/>
                  <a:gd name="T12" fmla="*/ 41 w 97"/>
                  <a:gd name="T13" fmla="*/ 75 h 123"/>
                  <a:gd name="T14" fmla="*/ 0 w 97"/>
                  <a:gd name="T15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7" h="123">
                    <a:moveTo>
                      <a:pt x="0" y="123"/>
                    </a:move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98"/>
                      <a:pt x="79" y="78"/>
                      <a:pt x="55" y="75"/>
                    </a:cubicBezTo>
                    <a:cubicBezTo>
                      <a:pt x="72" y="71"/>
                      <a:pt x="86" y="56"/>
                      <a:pt x="86" y="38"/>
                    </a:cubicBezTo>
                    <a:cubicBezTo>
                      <a:pt x="86" y="17"/>
                      <a:pt x="69" y="0"/>
                      <a:pt x="48" y="0"/>
                    </a:cubicBezTo>
                    <a:cubicBezTo>
                      <a:pt x="27" y="0"/>
                      <a:pt x="11" y="17"/>
                      <a:pt x="11" y="38"/>
                    </a:cubicBezTo>
                    <a:cubicBezTo>
                      <a:pt x="11" y="56"/>
                      <a:pt x="24" y="71"/>
                      <a:pt x="41" y="75"/>
                    </a:cubicBezTo>
                    <a:cubicBezTo>
                      <a:pt x="18" y="78"/>
                      <a:pt x="0" y="98"/>
                      <a:pt x="0" y="123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B8D7327-01DB-45A2-90B8-02BE284B6D6F}"/>
              </a:ext>
            </a:extLst>
          </p:cNvPr>
          <p:cNvGrpSpPr/>
          <p:nvPr/>
        </p:nvGrpSpPr>
        <p:grpSpPr>
          <a:xfrm>
            <a:off x="1001795" y="1005169"/>
            <a:ext cx="2021856" cy="1497048"/>
            <a:chOff x="1001795" y="1005169"/>
            <a:chExt cx="2021856" cy="1497048"/>
          </a:xfrm>
        </p:grpSpPr>
        <p:pic>
          <p:nvPicPr>
            <p:cNvPr id="61" name="Picture 60" descr="A picture containing accessory&#10;&#10;Description automatically generated">
              <a:extLst>
                <a:ext uri="{FF2B5EF4-FFF2-40B4-BE49-F238E27FC236}">
                  <a16:creationId xmlns:a16="http://schemas.microsoft.com/office/drawing/2014/main" id="{787C797A-6800-472E-AE43-32A58FCB6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873" y="1005169"/>
              <a:ext cx="850047" cy="541470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8A848E9-E0D0-4608-B9D2-571A8583AE10}"/>
                </a:ext>
              </a:extLst>
            </p:cNvPr>
            <p:cNvSpPr/>
            <p:nvPr/>
          </p:nvSpPr>
          <p:spPr>
            <a:xfrm>
              <a:off x="1001795" y="1855886"/>
              <a:ext cx="20218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OneDrive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Team sites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EB28CC-FAB6-41ED-8E01-D5C607BB4F0B}"/>
              </a:ext>
            </a:extLst>
          </p:cNvPr>
          <p:cNvGrpSpPr/>
          <p:nvPr/>
        </p:nvGrpSpPr>
        <p:grpSpPr>
          <a:xfrm>
            <a:off x="5290104" y="875037"/>
            <a:ext cx="1507156" cy="1627180"/>
            <a:chOff x="5290104" y="875037"/>
            <a:chExt cx="1507156" cy="1627180"/>
          </a:xfrm>
        </p:grpSpPr>
        <p:pic>
          <p:nvPicPr>
            <p:cNvPr id="62" name="Picture 61" descr="A close up of a sign&#10;&#10;Description automatically generated">
              <a:extLst>
                <a:ext uri="{FF2B5EF4-FFF2-40B4-BE49-F238E27FC236}">
                  <a16:creationId xmlns:a16="http://schemas.microsoft.com/office/drawing/2014/main" id="{8EEA59D9-1F4A-4B87-A1E0-D7F7153F6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406" y="875037"/>
              <a:ext cx="874552" cy="874552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AE549BB-29BC-46B7-B53B-5C6A78562B46}"/>
                </a:ext>
              </a:extLst>
            </p:cNvPr>
            <p:cNvSpPr/>
            <p:nvPr/>
          </p:nvSpPr>
          <p:spPr>
            <a:xfrm>
              <a:off x="5290104" y="1855886"/>
              <a:ext cx="150715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Intranet Sites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Portals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D5DA8FF-65FC-4B7D-BB1A-BF5810337F31}"/>
              </a:ext>
            </a:extLst>
          </p:cNvPr>
          <p:cNvGrpSpPr/>
          <p:nvPr/>
        </p:nvGrpSpPr>
        <p:grpSpPr>
          <a:xfrm>
            <a:off x="8931257" y="670122"/>
            <a:ext cx="2797304" cy="2130162"/>
            <a:chOff x="8931257" y="670122"/>
            <a:chExt cx="2797304" cy="2130162"/>
          </a:xfrm>
        </p:grpSpPr>
        <p:pic>
          <p:nvPicPr>
            <p:cNvPr id="63" name="Picture 2" descr="Image result for powerapps new logo">
              <a:extLst>
                <a:ext uri="{FF2B5EF4-FFF2-40B4-BE49-F238E27FC236}">
                  <a16:creationId xmlns:a16="http://schemas.microsoft.com/office/drawing/2014/main" id="{A96686BF-8CE1-4277-863B-7A9906379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8846" y="1028475"/>
              <a:ext cx="644602" cy="494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B27FF67-719B-4B4B-BDE1-EA8B22E8180C}"/>
                </a:ext>
              </a:extLst>
            </p:cNvPr>
            <p:cNvSpPr/>
            <p:nvPr/>
          </p:nvSpPr>
          <p:spPr>
            <a:xfrm>
              <a:off x="8931257" y="1876954"/>
              <a:ext cx="279730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Portals\Lists integration Power Apps &amp; Power Automate</a:t>
              </a:r>
            </a:p>
          </p:txBody>
        </p:sp>
        <p:pic>
          <p:nvPicPr>
            <p:cNvPr id="70" name="Picture 6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944D231F-D45E-478E-BA32-4CFC1946E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97585" y="670122"/>
              <a:ext cx="1273593" cy="1273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9378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614E-6 2.22424E-7 L 3.5614E-6 0.04948 " pathEditMode="relative" rAng="0" ptsTypes="AA">
                                      <p:cBhvr>
                                        <p:cTn id="9" dur="3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2.91667E-6 1.48148E-6 L -2.91667E-6 0.04954 " pathEditMode="relative" rAng="0" ptsTypes="AA">
                                      <p:cBhvr>
                                        <p:cTn id="14" dur="3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1.48148E-6 L 4.375E-6 0.04954 " pathEditMode="relative" rAng="0" ptsTypes="AA">
                                      <p:cBhvr>
                                        <p:cTn id="19" dur="3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91667E-6 1.48148E-6 L 2.91667E-6 0.04954 " pathEditMode="relative" rAng="0" ptsTypes="AA">
                                      <p:cBhvr>
                                        <p:cTn id="24" dur="3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4613E-6 2.90967E-6 L 2.94613E-6 -0.05447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 animBg="1"/>
      <p:bldP spid="3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0" indent="0">
              <a:buNone/>
            </a:pPr>
            <a:r>
              <a:rPr lang="en-US"/>
              <a:t>Power Apps integration</a:t>
            </a:r>
            <a:endParaRPr lang="LID4096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AA80193-5BE4-4D99-A5B6-E8F1A1DA8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2178973"/>
          </a:xfrm>
        </p:spPr>
        <p:txBody>
          <a:bodyPr vert="horz" wrap="square" lIns="146262" tIns="146262" rIns="146262" bIns="146262" rtlCol="0" anchor="t">
            <a:spAutoFit/>
          </a:bodyPr>
          <a:lstStyle/>
          <a:p>
            <a:r>
              <a:rPr lang="en-US" sz="2400"/>
              <a:t>Customize your lists and library forms using Power Apps platform.</a:t>
            </a:r>
            <a:endParaRPr lang="en-US" sz="2400">
              <a:cs typeface="Segoe UI Semibold"/>
            </a:endParaRPr>
          </a:p>
          <a:p>
            <a:endParaRPr lang="nl-BE" sz="1600"/>
          </a:p>
          <a:p>
            <a:r>
              <a:rPr lang="en-US" sz="2400"/>
              <a:t>Resources</a:t>
            </a:r>
            <a:endParaRPr lang="en-US" sz="2400">
              <a:cs typeface="Segoe UI Semibold"/>
            </a:endParaRPr>
          </a:p>
          <a:p>
            <a:pPr lvl="1"/>
            <a:r>
              <a:rPr lang="en-US" sz="1600">
                <a:hlinkClick r:id="rId2"/>
              </a:rPr>
              <a:t>Microsoft Lists Resource Center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Documentation</a:t>
            </a:r>
            <a:endParaRPr lang="en-US" sz="160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CCF94D-8326-4A29-A199-F80B0B02C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0931" y="1718967"/>
            <a:ext cx="5366111" cy="35565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79818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DDBB9-F46F-4379-81D3-5CD482E348DC}"/>
              </a:ext>
            </a:extLst>
          </p:cNvPr>
          <p:cNvGrpSpPr/>
          <p:nvPr/>
        </p:nvGrpSpPr>
        <p:grpSpPr>
          <a:xfrm>
            <a:off x="870270" y="1760706"/>
            <a:ext cx="3083670" cy="2942617"/>
            <a:chOff x="1079768" y="1668293"/>
            <a:chExt cx="3083670" cy="29426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805282-BFDA-4CBE-A218-7493580AD928}"/>
                </a:ext>
              </a:extLst>
            </p:cNvPr>
            <p:cNvSpPr/>
            <p:nvPr/>
          </p:nvSpPr>
          <p:spPr bwMode="auto">
            <a:xfrm>
              <a:off x="1079770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Open Folder">
              <a:extLst>
                <a:ext uri="{FF2B5EF4-FFF2-40B4-BE49-F238E27FC236}">
                  <a16:creationId xmlns:a16="http://schemas.microsoft.com/office/drawing/2014/main" id="{207E6D4A-FB5C-4ADF-9BA7-E9ACE302B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9622" y="1917957"/>
              <a:ext cx="1763960" cy="176396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FE3EA5-4A98-418D-BC7C-E0AAF07028DF}"/>
                </a:ext>
              </a:extLst>
            </p:cNvPr>
            <p:cNvSpPr txBox="1"/>
            <p:nvPr/>
          </p:nvSpPr>
          <p:spPr>
            <a:xfrm>
              <a:off x="1079768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Simple Configuration</a:t>
              </a:r>
              <a:endParaRPr lang="LID4096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E1ADC1-4FB9-4D01-8887-11712FA15076}"/>
              </a:ext>
            </a:extLst>
          </p:cNvPr>
          <p:cNvGrpSpPr/>
          <p:nvPr/>
        </p:nvGrpSpPr>
        <p:grpSpPr>
          <a:xfrm>
            <a:off x="8786432" y="1760705"/>
            <a:ext cx="3085700" cy="2942617"/>
            <a:chOff x="4863419" y="1668293"/>
            <a:chExt cx="3085700" cy="29426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5F636B-8BB7-43B4-97FE-0DC54A818298}"/>
                </a:ext>
              </a:extLst>
            </p:cNvPr>
            <p:cNvSpPr/>
            <p:nvPr/>
          </p:nvSpPr>
          <p:spPr bwMode="auto">
            <a:xfrm>
              <a:off x="4865451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070D75-CFB1-4493-86B9-C86406D614C0}"/>
                </a:ext>
              </a:extLst>
            </p:cNvPr>
            <p:cNvSpPr/>
            <p:nvPr/>
          </p:nvSpPr>
          <p:spPr bwMode="auto">
            <a:xfrm>
              <a:off x="5840792" y="2544413"/>
              <a:ext cx="680504" cy="61299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Freeform 122">
              <a:extLst>
                <a:ext uri="{FF2B5EF4-FFF2-40B4-BE49-F238E27FC236}">
                  <a16:creationId xmlns:a16="http://schemas.microsoft.com/office/drawing/2014/main" id="{E22459E4-02B5-4226-AD8F-FE2446E7C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27678" y="2069537"/>
              <a:ext cx="1511962" cy="1455734"/>
            </a:xfrm>
            <a:custGeom>
              <a:avLst/>
              <a:gdLst>
                <a:gd name="T0" fmla="*/ 57 w 215"/>
                <a:gd name="T1" fmla="*/ 80 h 222"/>
                <a:gd name="T2" fmla="*/ 64 w 215"/>
                <a:gd name="T3" fmla="*/ 118 h 222"/>
                <a:gd name="T4" fmla="*/ 33 w 215"/>
                <a:gd name="T5" fmla="*/ 139 h 222"/>
                <a:gd name="T6" fmla="*/ 2 w 215"/>
                <a:gd name="T7" fmla="*/ 118 h 222"/>
                <a:gd name="T8" fmla="*/ 9 w 215"/>
                <a:gd name="T9" fmla="*/ 80 h 222"/>
                <a:gd name="T10" fmla="*/ 33 w 215"/>
                <a:gd name="T11" fmla="*/ 125 h 222"/>
                <a:gd name="T12" fmla="*/ 52 w 215"/>
                <a:gd name="T13" fmla="*/ 112 h 222"/>
                <a:gd name="T14" fmla="*/ 48 w 215"/>
                <a:gd name="T15" fmla="*/ 90 h 222"/>
                <a:gd name="T16" fmla="*/ 25 w 215"/>
                <a:gd name="T17" fmla="*/ 85 h 222"/>
                <a:gd name="T18" fmla="*/ 13 w 215"/>
                <a:gd name="T19" fmla="*/ 104 h 222"/>
                <a:gd name="T20" fmla="*/ 25 w 215"/>
                <a:gd name="T21" fmla="*/ 124 h 222"/>
                <a:gd name="T22" fmla="*/ 203 w 215"/>
                <a:gd name="T23" fmla="*/ 141 h 222"/>
                <a:gd name="T24" fmla="*/ 215 w 215"/>
                <a:gd name="T25" fmla="*/ 174 h 222"/>
                <a:gd name="T26" fmla="*/ 187 w 215"/>
                <a:gd name="T27" fmla="*/ 218 h 222"/>
                <a:gd name="T28" fmla="*/ 135 w 215"/>
                <a:gd name="T29" fmla="*/ 208 h 222"/>
                <a:gd name="T30" fmla="*/ 122 w 215"/>
                <a:gd name="T31" fmla="*/ 164 h 222"/>
                <a:gd name="T32" fmla="*/ 84 w 215"/>
                <a:gd name="T33" fmla="*/ 124 h 222"/>
                <a:gd name="T34" fmla="*/ 98 w 215"/>
                <a:gd name="T35" fmla="*/ 60 h 222"/>
                <a:gd name="T36" fmla="*/ 145 w 215"/>
                <a:gd name="T37" fmla="*/ 42 h 222"/>
                <a:gd name="T38" fmla="*/ 151 w 215"/>
                <a:gd name="T39" fmla="*/ 22 h 222"/>
                <a:gd name="T40" fmla="*/ 182 w 215"/>
                <a:gd name="T41" fmla="*/ 0 h 222"/>
                <a:gd name="T42" fmla="*/ 213 w 215"/>
                <a:gd name="T43" fmla="*/ 22 h 222"/>
                <a:gd name="T44" fmla="*/ 209 w 215"/>
                <a:gd name="T45" fmla="*/ 56 h 222"/>
                <a:gd name="T46" fmla="*/ 199 w 215"/>
                <a:gd name="T47" fmla="*/ 85 h 222"/>
                <a:gd name="T48" fmla="*/ 195 w 215"/>
                <a:gd name="T49" fmla="*/ 134 h 222"/>
                <a:gd name="T50" fmla="*/ 172 w 215"/>
                <a:gd name="T51" fmla="*/ 51 h 222"/>
                <a:gd name="T52" fmla="*/ 182 w 215"/>
                <a:gd name="T53" fmla="*/ 56 h 222"/>
                <a:gd name="T54" fmla="*/ 200 w 215"/>
                <a:gd name="T55" fmla="*/ 43 h 222"/>
                <a:gd name="T56" fmla="*/ 196 w 215"/>
                <a:gd name="T57" fmla="*/ 20 h 222"/>
                <a:gd name="T58" fmla="*/ 174 w 215"/>
                <a:gd name="T59" fmla="*/ 16 h 222"/>
                <a:gd name="T60" fmla="*/ 161 w 215"/>
                <a:gd name="T61" fmla="*/ 35 h 222"/>
                <a:gd name="T62" fmla="*/ 103 w 215"/>
                <a:gd name="T63" fmla="*/ 133 h 222"/>
                <a:gd name="T64" fmla="*/ 144 w 215"/>
                <a:gd name="T65" fmla="*/ 132 h 222"/>
                <a:gd name="T66" fmla="*/ 187 w 215"/>
                <a:gd name="T67" fmla="*/ 116 h 222"/>
                <a:gd name="T68" fmla="*/ 173 w 215"/>
                <a:gd name="T69" fmla="*/ 68 h 222"/>
                <a:gd name="T70" fmla="*/ 157 w 215"/>
                <a:gd name="T71" fmla="*/ 59 h 222"/>
                <a:gd name="T72" fmla="*/ 123 w 215"/>
                <a:gd name="T73" fmla="*/ 60 h 222"/>
                <a:gd name="T74" fmla="*/ 94 w 215"/>
                <a:gd name="T75" fmla="*/ 104 h 222"/>
                <a:gd name="T76" fmla="*/ 192 w 215"/>
                <a:gd name="T77" fmla="*/ 198 h 222"/>
                <a:gd name="T78" fmla="*/ 199 w 215"/>
                <a:gd name="T79" fmla="*/ 160 h 222"/>
                <a:gd name="T80" fmla="*/ 167 w 215"/>
                <a:gd name="T81" fmla="*/ 139 h 222"/>
                <a:gd name="T82" fmla="*/ 137 w 215"/>
                <a:gd name="T83" fmla="*/ 161 h 222"/>
                <a:gd name="T84" fmla="*/ 144 w 215"/>
                <a:gd name="T85" fmla="*/ 19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5" h="222">
                  <a:moveTo>
                    <a:pt x="33" y="70"/>
                  </a:moveTo>
                  <a:cubicBezTo>
                    <a:pt x="38" y="70"/>
                    <a:pt x="42" y="71"/>
                    <a:pt x="46" y="72"/>
                  </a:cubicBezTo>
                  <a:cubicBezTo>
                    <a:pt x="50" y="74"/>
                    <a:pt x="54" y="77"/>
                    <a:pt x="57" y="80"/>
                  </a:cubicBezTo>
                  <a:cubicBezTo>
                    <a:pt x="60" y="83"/>
                    <a:pt x="63" y="87"/>
                    <a:pt x="64" y="91"/>
                  </a:cubicBezTo>
                  <a:cubicBezTo>
                    <a:pt x="66" y="95"/>
                    <a:pt x="67" y="100"/>
                    <a:pt x="67" y="104"/>
                  </a:cubicBezTo>
                  <a:cubicBezTo>
                    <a:pt x="67" y="109"/>
                    <a:pt x="66" y="114"/>
                    <a:pt x="64" y="118"/>
                  </a:cubicBezTo>
                  <a:cubicBezTo>
                    <a:pt x="63" y="122"/>
                    <a:pt x="60" y="126"/>
                    <a:pt x="57" y="129"/>
                  </a:cubicBezTo>
                  <a:cubicBezTo>
                    <a:pt x="54" y="132"/>
                    <a:pt x="50" y="135"/>
                    <a:pt x="46" y="136"/>
                  </a:cubicBezTo>
                  <a:cubicBezTo>
                    <a:pt x="42" y="138"/>
                    <a:pt x="38" y="139"/>
                    <a:pt x="33" y="139"/>
                  </a:cubicBezTo>
                  <a:cubicBezTo>
                    <a:pt x="29" y="139"/>
                    <a:pt x="24" y="138"/>
                    <a:pt x="20" y="136"/>
                  </a:cubicBezTo>
                  <a:cubicBezTo>
                    <a:pt x="16" y="135"/>
                    <a:pt x="13" y="132"/>
                    <a:pt x="9" y="129"/>
                  </a:cubicBezTo>
                  <a:cubicBezTo>
                    <a:pt x="6" y="126"/>
                    <a:pt x="4" y="122"/>
                    <a:pt x="2" y="118"/>
                  </a:cubicBezTo>
                  <a:cubicBezTo>
                    <a:pt x="0" y="114"/>
                    <a:pt x="0" y="109"/>
                    <a:pt x="0" y="104"/>
                  </a:cubicBezTo>
                  <a:cubicBezTo>
                    <a:pt x="0" y="100"/>
                    <a:pt x="0" y="95"/>
                    <a:pt x="2" y="91"/>
                  </a:cubicBezTo>
                  <a:cubicBezTo>
                    <a:pt x="4" y="87"/>
                    <a:pt x="6" y="83"/>
                    <a:pt x="9" y="80"/>
                  </a:cubicBezTo>
                  <a:cubicBezTo>
                    <a:pt x="13" y="77"/>
                    <a:pt x="16" y="74"/>
                    <a:pt x="20" y="72"/>
                  </a:cubicBezTo>
                  <a:cubicBezTo>
                    <a:pt x="24" y="71"/>
                    <a:pt x="29" y="70"/>
                    <a:pt x="33" y="70"/>
                  </a:cubicBezTo>
                  <a:close/>
                  <a:moveTo>
                    <a:pt x="33" y="125"/>
                  </a:moveTo>
                  <a:cubicBezTo>
                    <a:pt x="36" y="125"/>
                    <a:pt x="39" y="125"/>
                    <a:pt x="41" y="124"/>
                  </a:cubicBezTo>
                  <a:cubicBezTo>
                    <a:pt x="44" y="122"/>
                    <a:pt x="46" y="121"/>
                    <a:pt x="48" y="119"/>
                  </a:cubicBezTo>
                  <a:cubicBezTo>
                    <a:pt x="49" y="117"/>
                    <a:pt x="51" y="115"/>
                    <a:pt x="52" y="112"/>
                  </a:cubicBezTo>
                  <a:cubicBezTo>
                    <a:pt x="53" y="110"/>
                    <a:pt x="54" y="107"/>
                    <a:pt x="54" y="104"/>
                  </a:cubicBezTo>
                  <a:cubicBezTo>
                    <a:pt x="54" y="101"/>
                    <a:pt x="53" y="99"/>
                    <a:pt x="52" y="96"/>
                  </a:cubicBezTo>
                  <a:cubicBezTo>
                    <a:pt x="51" y="94"/>
                    <a:pt x="49" y="91"/>
                    <a:pt x="48" y="90"/>
                  </a:cubicBezTo>
                  <a:cubicBezTo>
                    <a:pt x="46" y="88"/>
                    <a:pt x="44" y="86"/>
                    <a:pt x="41" y="85"/>
                  </a:cubicBezTo>
                  <a:cubicBezTo>
                    <a:pt x="39" y="84"/>
                    <a:pt x="36" y="84"/>
                    <a:pt x="33" y="84"/>
                  </a:cubicBezTo>
                  <a:cubicBezTo>
                    <a:pt x="31" y="84"/>
                    <a:pt x="28" y="84"/>
                    <a:pt x="25" y="85"/>
                  </a:cubicBezTo>
                  <a:cubicBezTo>
                    <a:pt x="23" y="86"/>
                    <a:pt x="21" y="88"/>
                    <a:pt x="19" y="90"/>
                  </a:cubicBezTo>
                  <a:cubicBezTo>
                    <a:pt x="17" y="91"/>
                    <a:pt x="16" y="94"/>
                    <a:pt x="15" y="96"/>
                  </a:cubicBezTo>
                  <a:cubicBezTo>
                    <a:pt x="14" y="99"/>
                    <a:pt x="13" y="101"/>
                    <a:pt x="13" y="104"/>
                  </a:cubicBezTo>
                  <a:cubicBezTo>
                    <a:pt x="13" y="107"/>
                    <a:pt x="14" y="110"/>
                    <a:pt x="15" y="112"/>
                  </a:cubicBezTo>
                  <a:cubicBezTo>
                    <a:pt x="16" y="115"/>
                    <a:pt x="17" y="117"/>
                    <a:pt x="19" y="119"/>
                  </a:cubicBezTo>
                  <a:cubicBezTo>
                    <a:pt x="21" y="121"/>
                    <a:pt x="23" y="122"/>
                    <a:pt x="25" y="124"/>
                  </a:cubicBezTo>
                  <a:cubicBezTo>
                    <a:pt x="28" y="125"/>
                    <a:pt x="31" y="125"/>
                    <a:pt x="33" y="125"/>
                  </a:cubicBezTo>
                  <a:close/>
                  <a:moveTo>
                    <a:pt x="195" y="134"/>
                  </a:moveTo>
                  <a:cubicBezTo>
                    <a:pt x="198" y="136"/>
                    <a:pt x="201" y="138"/>
                    <a:pt x="203" y="141"/>
                  </a:cubicBezTo>
                  <a:cubicBezTo>
                    <a:pt x="206" y="144"/>
                    <a:pt x="208" y="147"/>
                    <a:pt x="210" y="151"/>
                  </a:cubicBezTo>
                  <a:cubicBezTo>
                    <a:pt x="212" y="154"/>
                    <a:pt x="213" y="158"/>
                    <a:pt x="214" y="162"/>
                  </a:cubicBezTo>
                  <a:cubicBezTo>
                    <a:pt x="215" y="166"/>
                    <a:pt x="215" y="170"/>
                    <a:pt x="215" y="174"/>
                  </a:cubicBezTo>
                  <a:cubicBezTo>
                    <a:pt x="215" y="180"/>
                    <a:pt x="214" y="187"/>
                    <a:pt x="212" y="193"/>
                  </a:cubicBezTo>
                  <a:cubicBezTo>
                    <a:pt x="209" y="198"/>
                    <a:pt x="206" y="204"/>
                    <a:pt x="202" y="208"/>
                  </a:cubicBezTo>
                  <a:cubicBezTo>
                    <a:pt x="197" y="212"/>
                    <a:pt x="192" y="216"/>
                    <a:pt x="187" y="218"/>
                  </a:cubicBezTo>
                  <a:cubicBezTo>
                    <a:pt x="181" y="221"/>
                    <a:pt x="175" y="222"/>
                    <a:pt x="168" y="222"/>
                  </a:cubicBezTo>
                  <a:cubicBezTo>
                    <a:pt x="162" y="222"/>
                    <a:pt x="156" y="221"/>
                    <a:pt x="150" y="218"/>
                  </a:cubicBezTo>
                  <a:cubicBezTo>
                    <a:pt x="144" y="216"/>
                    <a:pt x="139" y="212"/>
                    <a:pt x="135" y="208"/>
                  </a:cubicBezTo>
                  <a:cubicBezTo>
                    <a:pt x="130" y="204"/>
                    <a:pt x="127" y="198"/>
                    <a:pt x="125" y="193"/>
                  </a:cubicBezTo>
                  <a:cubicBezTo>
                    <a:pt x="122" y="187"/>
                    <a:pt x="121" y="180"/>
                    <a:pt x="121" y="174"/>
                  </a:cubicBezTo>
                  <a:cubicBezTo>
                    <a:pt x="121" y="170"/>
                    <a:pt x="121" y="167"/>
                    <a:pt x="122" y="164"/>
                  </a:cubicBezTo>
                  <a:cubicBezTo>
                    <a:pt x="116" y="161"/>
                    <a:pt x="110" y="158"/>
                    <a:pt x="105" y="155"/>
                  </a:cubicBezTo>
                  <a:cubicBezTo>
                    <a:pt x="100" y="151"/>
                    <a:pt x="96" y="146"/>
                    <a:pt x="92" y="141"/>
                  </a:cubicBezTo>
                  <a:cubicBezTo>
                    <a:pt x="88" y="136"/>
                    <a:pt x="86" y="130"/>
                    <a:pt x="84" y="124"/>
                  </a:cubicBezTo>
                  <a:cubicBezTo>
                    <a:pt x="82" y="118"/>
                    <a:pt x="81" y="111"/>
                    <a:pt x="81" y="104"/>
                  </a:cubicBezTo>
                  <a:cubicBezTo>
                    <a:pt x="81" y="96"/>
                    <a:pt x="82" y="88"/>
                    <a:pt x="85" y="80"/>
                  </a:cubicBezTo>
                  <a:cubicBezTo>
                    <a:pt x="89" y="72"/>
                    <a:pt x="93" y="66"/>
                    <a:pt x="98" y="60"/>
                  </a:cubicBezTo>
                  <a:cubicBezTo>
                    <a:pt x="104" y="55"/>
                    <a:pt x="110" y="50"/>
                    <a:pt x="118" y="47"/>
                  </a:cubicBezTo>
                  <a:cubicBezTo>
                    <a:pt x="125" y="44"/>
                    <a:pt x="133" y="42"/>
                    <a:pt x="141" y="42"/>
                  </a:cubicBezTo>
                  <a:cubicBezTo>
                    <a:pt x="142" y="42"/>
                    <a:pt x="144" y="42"/>
                    <a:pt x="145" y="42"/>
                  </a:cubicBezTo>
                  <a:cubicBezTo>
                    <a:pt x="146" y="42"/>
                    <a:pt x="148" y="42"/>
                    <a:pt x="149" y="42"/>
                  </a:cubicBezTo>
                  <a:cubicBezTo>
                    <a:pt x="148" y="40"/>
                    <a:pt x="148" y="37"/>
                    <a:pt x="148" y="35"/>
                  </a:cubicBezTo>
                  <a:cubicBezTo>
                    <a:pt x="148" y="30"/>
                    <a:pt x="149" y="26"/>
                    <a:pt x="151" y="22"/>
                  </a:cubicBezTo>
                  <a:cubicBezTo>
                    <a:pt x="152" y="17"/>
                    <a:pt x="155" y="14"/>
                    <a:pt x="158" y="11"/>
                  </a:cubicBezTo>
                  <a:cubicBezTo>
                    <a:pt x="161" y="7"/>
                    <a:pt x="164" y="5"/>
                    <a:pt x="169" y="3"/>
                  </a:cubicBezTo>
                  <a:cubicBezTo>
                    <a:pt x="173" y="1"/>
                    <a:pt x="177" y="0"/>
                    <a:pt x="182" y="0"/>
                  </a:cubicBezTo>
                  <a:cubicBezTo>
                    <a:pt x="186" y="0"/>
                    <a:pt x="191" y="1"/>
                    <a:pt x="195" y="3"/>
                  </a:cubicBezTo>
                  <a:cubicBezTo>
                    <a:pt x="199" y="5"/>
                    <a:pt x="202" y="7"/>
                    <a:pt x="205" y="11"/>
                  </a:cubicBezTo>
                  <a:cubicBezTo>
                    <a:pt x="208" y="14"/>
                    <a:pt x="211" y="17"/>
                    <a:pt x="213" y="22"/>
                  </a:cubicBezTo>
                  <a:cubicBezTo>
                    <a:pt x="214" y="26"/>
                    <a:pt x="215" y="30"/>
                    <a:pt x="215" y="35"/>
                  </a:cubicBezTo>
                  <a:cubicBezTo>
                    <a:pt x="215" y="39"/>
                    <a:pt x="215" y="43"/>
                    <a:pt x="214" y="46"/>
                  </a:cubicBezTo>
                  <a:cubicBezTo>
                    <a:pt x="212" y="50"/>
                    <a:pt x="211" y="53"/>
                    <a:pt x="209" y="56"/>
                  </a:cubicBezTo>
                  <a:cubicBezTo>
                    <a:pt x="206" y="59"/>
                    <a:pt x="204" y="61"/>
                    <a:pt x="201" y="64"/>
                  </a:cubicBezTo>
                  <a:cubicBezTo>
                    <a:pt x="198" y="66"/>
                    <a:pt x="194" y="67"/>
                    <a:pt x="191" y="68"/>
                  </a:cubicBezTo>
                  <a:cubicBezTo>
                    <a:pt x="194" y="74"/>
                    <a:pt x="197" y="79"/>
                    <a:pt x="199" y="85"/>
                  </a:cubicBezTo>
                  <a:cubicBezTo>
                    <a:pt x="201" y="92"/>
                    <a:pt x="202" y="98"/>
                    <a:pt x="202" y="104"/>
                  </a:cubicBezTo>
                  <a:cubicBezTo>
                    <a:pt x="202" y="109"/>
                    <a:pt x="201" y="115"/>
                    <a:pt x="200" y="119"/>
                  </a:cubicBezTo>
                  <a:cubicBezTo>
                    <a:pt x="199" y="124"/>
                    <a:pt x="197" y="129"/>
                    <a:pt x="195" y="134"/>
                  </a:cubicBezTo>
                  <a:close/>
                  <a:moveTo>
                    <a:pt x="161" y="35"/>
                  </a:moveTo>
                  <a:cubicBezTo>
                    <a:pt x="161" y="39"/>
                    <a:pt x="163" y="43"/>
                    <a:pt x="165" y="47"/>
                  </a:cubicBezTo>
                  <a:cubicBezTo>
                    <a:pt x="168" y="48"/>
                    <a:pt x="170" y="49"/>
                    <a:pt x="172" y="51"/>
                  </a:cubicBezTo>
                  <a:cubicBezTo>
                    <a:pt x="175" y="52"/>
                    <a:pt x="177" y="54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6"/>
                    <a:pt x="181" y="56"/>
                    <a:pt x="182" y="56"/>
                  </a:cubicBezTo>
                  <a:cubicBezTo>
                    <a:pt x="184" y="56"/>
                    <a:pt x="187" y="55"/>
                    <a:pt x="190" y="54"/>
                  </a:cubicBezTo>
                  <a:cubicBezTo>
                    <a:pt x="192" y="53"/>
                    <a:pt x="194" y="52"/>
                    <a:pt x="196" y="50"/>
                  </a:cubicBezTo>
                  <a:cubicBezTo>
                    <a:pt x="198" y="48"/>
                    <a:pt x="199" y="46"/>
                    <a:pt x="200" y="43"/>
                  </a:cubicBezTo>
                  <a:cubicBezTo>
                    <a:pt x="201" y="41"/>
                    <a:pt x="202" y="38"/>
                    <a:pt x="202" y="35"/>
                  </a:cubicBezTo>
                  <a:cubicBezTo>
                    <a:pt x="202" y="32"/>
                    <a:pt x="201" y="29"/>
                    <a:pt x="200" y="27"/>
                  </a:cubicBezTo>
                  <a:cubicBezTo>
                    <a:pt x="199" y="24"/>
                    <a:pt x="198" y="22"/>
                    <a:pt x="196" y="20"/>
                  </a:cubicBezTo>
                  <a:cubicBezTo>
                    <a:pt x="194" y="18"/>
                    <a:pt x="192" y="17"/>
                    <a:pt x="190" y="16"/>
                  </a:cubicBezTo>
                  <a:cubicBezTo>
                    <a:pt x="187" y="15"/>
                    <a:pt x="184" y="14"/>
                    <a:pt x="182" y="14"/>
                  </a:cubicBezTo>
                  <a:cubicBezTo>
                    <a:pt x="179" y="14"/>
                    <a:pt x="176" y="15"/>
                    <a:pt x="174" y="16"/>
                  </a:cubicBezTo>
                  <a:cubicBezTo>
                    <a:pt x="171" y="17"/>
                    <a:pt x="169" y="18"/>
                    <a:pt x="167" y="20"/>
                  </a:cubicBezTo>
                  <a:cubicBezTo>
                    <a:pt x="166" y="22"/>
                    <a:pt x="164" y="24"/>
                    <a:pt x="163" y="27"/>
                  </a:cubicBezTo>
                  <a:cubicBezTo>
                    <a:pt x="162" y="29"/>
                    <a:pt x="161" y="32"/>
                    <a:pt x="161" y="35"/>
                  </a:cubicBezTo>
                  <a:close/>
                  <a:moveTo>
                    <a:pt x="94" y="104"/>
                  </a:moveTo>
                  <a:cubicBezTo>
                    <a:pt x="94" y="110"/>
                    <a:pt x="95" y="115"/>
                    <a:pt x="96" y="119"/>
                  </a:cubicBezTo>
                  <a:cubicBezTo>
                    <a:pt x="98" y="124"/>
                    <a:pt x="100" y="129"/>
                    <a:pt x="103" y="133"/>
                  </a:cubicBezTo>
                  <a:cubicBezTo>
                    <a:pt x="106" y="137"/>
                    <a:pt x="109" y="141"/>
                    <a:pt x="113" y="144"/>
                  </a:cubicBezTo>
                  <a:cubicBezTo>
                    <a:pt x="117" y="147"/>
                    <a:pt x="122" y="149"/>
                    <a:pt x="127" y="151"/>
                  </a:cubicBezTo>
                  <a:cubicBezTo>
                    <a:pt x="131" y="143"/>
                    <a:pt x="137" y="136"/>
                    <a:pt x="144" y="132"/>
                  </a:cubicBezTo>
                  <a:cubicBezTo>
                    <a:pt x="151" y="127"/>
                    <a:pt x="159" y="125"/>
                    <a:pt x="168" y="125"/>
                  </a:cubicBezTo>
                  <a:cubicBezTo>
                    <a:pt x="173" y="125"/>
                    <a:pt x="178" y="126"/>
                    <a:pt x="183" y="127"/>
                  </a:cubicBezTo>
                  <a:cubicBezTo>
                    <a:pt x="185" y="124"/>
                    <a:pt x="186" y="120"/>
                    <a:pt x="187" y="116"/>
                  </a:cubicBezTo>
                  <a:cubicBezTo>
                    <a:pt x="188" y="112"/>
                    <a:pt x="188" y="108"/>
                    <a:pt x="188" y="104"/>
                  </a:cubicBezTo>
                  <a:cubicBezTo>
                    <a:pt x="188" y="97"/>
                    <a:pt x="187" y="91"/>
                    <a:pt x="184" y="85"/>
                  </a:cubicBezTo>
                  <a:cubicBezTo>
                    <a:pt x="182" y="79"/>
                    <a:pt x="178" y="73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0" y="66"/>
                    <a:pt x="168" y="64"/>
                    <a:pt x="165" y="63"/>
                  </a:cubicBezTo>
                  <a:cubicBezTo>
                    <a:pt x="163" y="61"/>
                    <a:pt x="160" y="60"/>
                    <a:pt x="157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2" y="57"/>
                    <a:pt x="147" y="56"/>
                    <a:pt x="141" y="56"/>
                  </a:cubicBezTo>
                  <a:cubicBezTo>
                    <a:pt x="135" y="56"/>
                    <a:pt x="129" y="57"/>
                    <a:pt x="123" y="60"/>
                  </a:cubicBezTo>
                  <a:cubicBezTo>
                    <a:pt x="117" y="62"/>
                    <a:pt x="112" y="66"/>
                    <a:pt x="108" y="70"/>
                  </a:cubicBezTo>
                  <a:cubicBezTo>
                    <a:pt x="104" y="74"/>
                    <a:pt x="100" y="80"/>
                    <a:pt x="98" y="85"/>
                  </a:cubicBezTo>
                  <a:cubicBezTo>
                    <a:pt x="95" y="91"/>
                    <a:pt x="94" y="98"/>
                    <a:pt x="94" y="104"/>
                  </a:cubicBezTo>
                  <a:close/>
                  <a:moveTo>
                    <a:pt x="168" y="208"/>
                  </a:moveTo>
                  <a:cubicBezTo>
                    <a:pt x="173" y="208"/>
                    <a:pt x="177" y="207"/>
                    <a:pt x="181" y="206"/>
                  </a:cubicBezTo>
                  <a:cubicBezTo>
                    <a:pt x="185" y="204"/>
                    <a:pt x="189" y="201"/>
                    <a:pt x="192" y="198"/>
                  </a:cubicBezTo>
                  <a:cubicBezTo>
                    <a:pt x="195" y="195"/>
                    <a:pt x="197" y="191"/>
                    <a:pt x="199" y="187"/>
                  </a:cubicBezTo>
                  <a:cubicBezTo>
                    <a:pt x="201" y="183"/>
                    <a:pt x="202" y="178"/>
                    <a:pt x="202" y="174"/>
                  </a:cubicBezTo>
                  <a:cubicBezTo>
                    <a:pt x="202" y="169"/>
                    <a:pt x="201" y="164"/>
                    <a:pt x="199" y="160"/>
                  </a:cubicBezTo>
                  <a:cubicBezTo>
                    <a:pt x="197" y="156"/>
                    <a:pt x="195" y="152"/>
                    <a:pt x="192" y="149"/>
                  </a:cubicBezTo>
                  <a:cubicBezTo>
                    <a:pt x="189" y="146"/>
                    <a:pt x="185" y="143"/>
                    <a:pt x="181" y="142"/>
                  </a:cubicBezTo>
                  <a:cubicBezTo>
                    <a:pt x="176" y="140"/>
                    <a:pt x="172" y="139"/>
                    <a:pt x="167" y="139"/>
                  </a:cubicBezTo>
                  <a:cubicBezTo>
                    <a:pt x="163" y="139"/>
                    <a:pt x="158" y="140"/>
                    <a:pt x="154" y="142"/>
                  </a:cubicBezTo>
                  <a:cubicBezTo>
                    <a:pt x="150" y="144"/>
                    <a:pt x="147" y="146"/>
                    <a:pt x="144" y="150"/>
                  </a:cubicBezTo>
                  <a:cubicBezTo>
                    <a:pt x="141" y="153"/>
                    <a:pt x="139" y="156"/>
                    <a:pt x="137" y="161"/>
                  </a:cubicBezTo>
                  <a:cubicBezTo>
                    <a:pt x="135" y="165"/>
                    <a:pt x="134" y="169"/>
                    <a:pt x="134" y="174"/>
                  </a:cubicBezTo>
                  <a:cubicBezTo>
                    <a:pt x="134" y="178"/>
                    <a:pt x="135" y="183"/>
                    <a:pt x="137" y="187"/>
                  </a:cubicBezTo>
                  <a:cubicBezTo>
                    <a:pt x="139" y="191"/>
                    <a:pt x="141" y="195"/>
                    <a:pt x="144" y="198"/>
                  </a:cubicBezTo>
                  <a:cubicBezTo>
                    <a:pt x="147" y="201"/>
                    <a:pt x="151" y="204"/>
                    <a:pt x="155" y="206"/>
                  </a:cubicBezTo>
                  <a:cubicBezTo>
                    <a:pt x="159" y="207"/>
                    <a:pt x="164" y="208"/>
                    <a:pt x="168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7844" tIns="43923" rIns="87844" bIns="439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83CF3A-66A4-45C4-8D31-EAC83466A0F3}"/>
                </a:ext>
              </a:extLst>
            </p:cNvPr>
            <p:cNvSpPr txBox="1"/>
            <p:nvPr/>
          </p:nvSpPr>
          <p:spPr>
            <a:xfrm>
              <a:off x="4863419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Deep integration via API’s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336A7F-1069-4921-AC0E-F22516A1BED4}"/>
              </a:ext>
            </a:extLst>
          </p:cNvPr>
          <p:cNvGrpSpPr/>
          <p:nvPr/>
        </p:nvGrpSpPr>
        <p:grpSpPr>
          <a:xfrm>
            <a:off x="4826934" y="1760705"/>
            <a:ext cx="3084472" cy="2942617"/>
            <a:chOff x="4826934" y="1760705"/>
            <a:chExt cx="3084472" cy="29426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9D443C-0702-4405-B553-66B252C1C416}"/>
                </a:ext>
              </a:extLst>
            </p:cNvPr>
            <p:cNvSpPr/>
            <p:nvPr/>
          </p:nvSpPr>
          <p:spPr bwMode="auto">
            <a:xfrm>
              <a:off x="4826934" y="1760705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212C84-EF3C-4486-A33B-4F2557F3E3BA}"/>
                </a:ext>
              </a:extLst>
            </p:cNvPr>
            <p:cNvSpPr txBox="1"/>
            <p:nvPr/>
          </p:nvSpPr>
          <p:spPr>
            <a:xfrm>
              <a:off x="4827737" y="3743058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Business Process Automation</a:t>
              </a:r>
              <a:endParaRPr lang="LID4096" sz="2400">
                <a:solidFill>
                  <a:schemeClr val="accent1"/>
                </a:solidFill>
              </a:endParaRPr>
            </a:p>
          </p:txBody>
        </p:sp>
        <p:pic>
          <p:nvPicPr>
            <p:cNvPr id="3" name="Graphic 2" descr="Robot">
              <a:extLst>
                <a:ext uri="{FF2B5EF4-FFF2-40B4-BE49-F238E27FC236}">
                  <a16:creationId xmlns:a16="http://schemas.microsoft.com/office/drawing/2014/main" id="{3BA6F2B1-F831-41E4-AED6-ED14C774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01633" y="2030829"/>
              <a:ext cx="1717974" cy="1717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2562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pPr marL="0" indent="0">
              <a:buNone/>
            </a:pPr>
            <a:r>
              <a:rPr lang="en-US" dirty="0"/>
              <a:t>List rules</a:t>
            </a:r>
            <a:endParaRPr lang="LID4096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AA80193-5BE4-4D99-A5B6-E8F1A1DA8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2991503"/>
          </a:xfrm>
        </p:spPr>
        <p:txBody>
          <a:bodyPr/>
          <a:lstStyle/>
          <a:p>
            <a:r>
              <a:rPr lang="en-US" sz="2400"/>
              <a:t>Trigger a notification based upon rules. Notify someone when</a:t>
            </a:r>
          </a:p>
          <a:p>
            <a:pPr lvl="1"/>
            <a:r>
              <a:rPr lang="en-US" sz="1600"/>
              <a:t>A column changes</a:t>
            </a:r>
          </a:p>
          <a:p>
            <a:pPr lvl="1"/>
            <a:r>
              <a:rPr lang="en-US" sz="1600"/>
              <a:t>A column value changes</a:t>
            </a:r>
          </a:p>
          <a:p>
            <a:pPr lvl="1"/>
            <a:r>
              <a:rPr lang="en-US" sz="1600"/>
              <a:t>A new item is created</a:t>
            </a:r>
          </a:p>
          <a:p>
            <a:pPr lvl="1"/>
            <a:r>
              <a:rPr lang="en-US" sz="1600"/>
              <a:t>An item is deleted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Microsoft Lists Resource Center</a:t>
            </a:r>
            <a:endParaRPr lang="en-US" sz="160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A501ED-24DA-426D-B83A-5AF3E382E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02" y="1412443"/>
            <a:ext cx="3985206" cy="2654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5BCDCD-011A-4468-9BA7-AAFABB289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710" y="3369390"/>
            <a:ext cx="4167376" cy="2776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55B3E5-18CF-4022-B1CC-AB3B64AA7F80}"/>
              </a:ext>
            </a:extLst>
          </p:cNvPr>
          <p:cNvSpPr/>
          <p:nvPr/>
        </p:nvSpPr>
        <p:spPr bwMode="auto">
          <a:xfrm>
            <a:off x="290268" y="4671338"/>
            <a:ext cx="5501309" cy="525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Coming </a:t>
            </a: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soon!</a:t>
            </a:r>
            <a:endParaRPr lang="LID4096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805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Power Automate integration</a:t>
            </a:r>
            <a:endParaRPr lang="LID4096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AA80193-5BE4-4D99-A5B6-E8F1A1DA80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3323902"/>
          </a:xfrm>
        </p:spPr>
        <p:txBody>
          <a:bodyPr vert="horz" wrap="square" lIns="146262" tIns="146262" rIns="146262" bIns="146262" rtlCol="0" anchor="t">
            <a:spAutoFit/>
          </a:bodyPr>
          <a:lstStyle/>
          <a:p>
            <a:r>
              <a:rPr lang="en-US" sz="2400"/>
              <a:t>Enable business processes on top of lists &amp; libraries via the SharePoint Connector</a:t>
            </a:r>
          </a:p>
          <a:p>
            <a:pPr lvl="1"/>
            <a:r>
              <a:rPr lang="en-US" sz="1600"/>
              <a:t>Reminders on date columns</a:t>
            </a:r>
            <a:endParaRPr lang="en-US" sz="1600">
              <a:cs typeface="Segoe UI"/>
            </a:endParaRPr>
          </a:p>
          <a:p>
            <a:pPr lvl="1"/>
            <a:r>
              <a:rPr lang="en-US" sz="1600"/>
              <a:t>Sign-off, content and page approvals</a:t>
            </a:r>
            <a:endParaRPr lang="en-US" sz="1600">
              <a:cs typeface="Segoe UI"/>
            </a:endParaRPr>
          </a:p>
          <a:p>
            <a:pPr lvl="1"/>
            <a:r>
              <a:rPr lang="en-US" sz="1600"/>
              <a:t>Your custom business process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  <a:endParaRPr lang="en-US" sz="2400">
              <a:cs typeface="Segoe UI Semibold"/>
            </a:endParaRPr>
          </a:p>
          <a:p>
            <a:pPr lvl="1"/>
            <a:r>
              <a:rPr lang="en-US" sz="1600">
                <a:hlinkClick r:id="rId2"/>
              </a:rPr>
              <a:t>Microsoft Lists Resource Center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SharePoint Power Automate Connector</a:t>
            </a:r>
            <a:endParaRPr lang="en-US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F22522-FF55-4DF6-9B1F-858043386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918" y="640082"/>
            <a:ext cx="4026380" cy="2264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19AAA-B96B-4681-8915-DDC41559F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971" y="3150547"/>
            <a:ext cx="2793629" cy="3111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79C1F-D756-4AE6-8C42-41AA46540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272" y="3663170"/>
            <a:ext cx="2841477" cy="3161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06275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DDBB9-F46F-4379-81D3-5CD482E348DC}"/>
              </a:ext>
            </a:extLst>
          </p:cNvPr>
          <p:cNvGrpSpPr/>
          <p:nvPr/>
        </p:nvGrpSpPr>
        <p:grpSpPr>
          <a:xfrm>
            <a:off x="870270" y="1760706"/>
            <a:ext cx="3083670" cy="2942617"/>
            <a:chOff x="1079768" y="1668293"/>
            <a:chExt cx="3083670" cy="294261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805282-BFDA-4CBE-A218-7493580AD928}"/>
                </a:ext>
              </a:extLst>
            </p:cNvPr>
            <p:cNvSpPr/>
            <p:nvPr/>
          </p:nvSpPr>
          <p:spPr bwMode="auto">
            <a:xfrm>
              <a:off x="1079770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Open Folder">
              <a:extLst>
                <a:ext uri="{FF2B5EF4-FFF2-40B4-BE49-F238E27FC236}">
                  <a16:creationId xmlns:a16="http://schemas.microsoft.com/office/drawing/2014/main" id="{207E6D4A-FB5C-4ADF-9BA7-E9ACE302B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39622" y="1917957"/>
              <a:ext cx="1763960" cy="176396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FE3EA5-4A98-418D-BC7C-E0AAF07028DF}"/>
                </a:ext>
              </a:extLst>
            </p:cNvPr>
            <p:cNvSpPr txBox="1"/>
            <p:nvPr/>
          </p:nvSpPr>
          <p:spPr>
            <a:xfrm>
              <a:off x="1079768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Simple Configuration</a:t>
              </a:r>
              <a:endParaRPr lang="LID4096"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E1ADC1-4FB9-4D01-8887-11712FA15076}"/>
              </a:ext>
            </a:extLst>
          </p:cNvPr>
          <p:cNvGrpSpPr/>
          <p:nvPr/>
        </p:nvGrpSpPr>
        <p:grpSpPr>
          <a:xfrm>
            <a:off x="8786432" y="1760705"/>
            <a:ext cx="3085700" cy="2942617"/>
            <a:chOff x="4863419" y="1668293"/>
            <a:chExt cx="3085700" cy="29426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5F636B-8BB7-43B4-97FE-0DC54A818298}"/>
                </a:ext>
              </a:extLst>
            </p:cNvPr>
            <p:cNvSpPr/>
            <p:nvPr/>
          </p:nvSpPr>
          <p:spPr bwMode="auto">
            <a:xfrm>
              <a:off x="4865451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070D75-CFB1-4493-86B9-C86406D614C0}"/>
                </a:ext>
              </a:extLst>
            </p:cNvPr>
            <p:cNvSpPr/>
            <p:nvPr/>
          </p:nvSpPr>
          <p:spPr bwMode="auto">
            <a:xfrm>
              <a:off x="5840792" y="2544413"/>
              <a:ext cx="680504" cy="61299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Freeform 122">
              <a:extLst>
                <a:ext uri="{FF2B5EF4-FFF2-40B4-BE49-F238E27FC236}">
                  <a16:creationId xmlns:a16="http://schemas.microsoft.com/office/drawing/2014/main" id="{E22459E4-02B5-4226-AD8F-FE2446E7C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27678" y="2069537"/>
              <a:ext cx="1511962" cy="1455734"/>
            </a:xfrm>
            <a:custGeom>
              <a:avLst/>
              <a:gdLst>
                <a:gd name="T0" fmla="*/ 57 w 215"/>
                <a:gd name="T1" fmla="*/ 80 h 222"/>
                <a:gd name="T2" fmla="*/ 64 w 215"/>
                <a:gd name="T3" fmla="*/ 118 h 222"/>
                <a:gd name="T4" fmla="*/ 33 w 215"/>
                <a:gd name="T5" fmla="*/ 139 h 222"/>
                <a:gd name="T6" fmla="*/ 2 w 215"/>
                <a:gd name="T7" fmla="*/ 118 h 222"/>
                <a:gd name="T8" fmla="*/ 9 w 215"/>
                <a:gd name="T9" fmla="*/ 80 h 222"/>
                <a:gd name="T10" fmla="*/ 33 w 215"/>
                <a:gd name="T11" fmla="*/ 125 h 222"/>
                <a:gd name="T12" fmla="*/ 52 w 215"/>
                <a:gd name="T13" fmla="*/ 112 h 222"/>
                <a:gd name="T14" fmla="*/ 48 w 215"/>
                <a:gd name="T15" fmla="*/ 90 h 222"/>
                <a:gd name="T16" fmla="*/ 25 w 215"/>
                <a:gd name="T17" fmla="*/ 85 h 222"/>
                <a:gd name="T18" fmla="*/ 13 w 215"/>
                <a:gd name="T19" fmla="*/ 104 h 222"/>
                <a:gd name="T20" fmla="*/ 25 w 215"/>
                <a:gd name="T21" fmla="*/ 124 h 222"/>
                <a:gd name="T22" fmla="*/ 203 w 215"/>
                <a:gd name="T23" fmla="*/ 141 h 222"/>
                <a:gd name="T24" fmla="*/ 215 w 215"/>
                <a:gd name="T25" fmla="*/ 174 h 222"/>
                <a:gd name="T26" fmla="*/ 187 w 215"/>
                <a:gd name="T27" fmla="*/ 218 h 222"/>
                <a:gd name="T28" fmla="*/ 135 w 215"/>
                <a:gd name="T29" fmla="*/ 208 h 222"/>
                <a:gd name="T30" fmla="*/ 122 w 215"/>
                <a:gd name="T31" fmla="*/ 164 h 222"/>
                <a:gd name="T32" fmla="*/ 84 w 215"/>
                <a:gd name="T33" fmla="*/ 124 h 222"/>
                <a:gd name="T34" fmla="*/ 98 w 215"/>
                <a:gd name="T35" fmla="*/ 60 h 222"/>
                <a:gd name="T36" fmla="*/ 145 w 215"/>
                <a:gd name="T37" fmla="*/ 42 h 222"/>
                <a:gd name="T38" fmla="*/ 151 w 215"/>
                <a:gd name="T39" fmla="*/ 22 h 222"/>
                <a:gd name="T40" fmla="*/ 182 w 215"/>
                <a:gd name="T41" fmla="*/ 0 h 222"/>
                <a:gd name="T42" fmla="*/ 213 w 215"/>
                <a:gd name="T43" fmla="*/ 22 h 222"/>
                <a:gd name="T44" fmla="*/ 209 w 215"/>
                <a:gd name="T45" fmla="*/ 56 h 222"/>
                <a:gd name="T46" fmla="*/ 199 w 215"/>
                <a:gd name="T47" fmla="*/ 85 h 222"/>
                <a:gd name="T48" fmla="*/ 195 w 215"/>
                <a:gd name="T49" fmla="*/ 134 h 222"/>
                <a:gd name="T50" fmla="*/ 172 w 215"/>
                <a:gd name="T51" fmla="*/ 51 h 222"/>
                <a:gd name="T52" fmla="*/ 182 w 215"/>
                <a:gd name="T53" fmla="*/ 56 h 222"/>
                <a:gd name="T54" fmla="*/ 200 w 215"/>
                <a:gd name="T55" fmla="*/ 43 h 222"/>
                <a:gd name="T56" fmla="*/ 196 w 215"/>
                <a:gd name="T57" fmla="*/ 20 h 222"/>
                <a:gd name="T58" fmla="*/ 174 w 215"/>
                <a:gd name="T59" fmla="*/ 16 h 222"/>
                <a:gd name="T60" fmla="*/ 161 w 215"/>
                <a:gd name="T61" fmla="*/ 35 h 222"/>
                <a:gd name="T62" fmla="*/ 103 w 215"/>
                <a:gd name="T63" fmla="*/ 133 h 222"/>
                <a:gd name="T64" fmla="*/ 144 w 215"/>
                <a:gd name="T65" fmla="*/ 132 h 222"/>
                <a:gd name="T66" fmla="*/ 187 w 215"/>
                <a:gd name="T67" fmla="*/ 116 h 222"/>
                <a:gd name="T68" fmla="*/ 173 w 215"/>
                <a:gd name="T69" fmla="*/ 68 h 222"/>
                <a:gd name="T70" fmla="*/ 157 w 215"/>
                <a:gd name="T71" fmla="*/ 59 h 222"/>
                <a:gd name="T72" fmla="*/ 123 w 215"/>
                <a:gd name="T73" fmla="*/ 60 h 222"/>
                <a:gd name="T74" fmla="*/ 94 w 215"/>
                <a:gd name="T75" fmla="*/ 104 h 222"/>
                <a:gd name="T76" fmla="*/ 192 w 215"/>
                <a:gd name="T77" fmla="*/ 198 h 222"/>
                <a:gd name="T78" fmla="*/ 199 w 215"/>
                <a:gd name="T79" fmla="*/ 160 h 222"/>
                <a:gd name="T80" fmla="*/ 167 w 215"/>
                <a:gd name="T81" fmla="*/ 139 h 222"/>
                <a:gd name="T82" fmla="*/ 137 w 215"/>
                <a:gd name="T83" fmla="*/ 161 h 222"/>
                <a:gd name="T84" fmla="*/ 144 w 215"/>
                <a:gd name="T85" fmla="*/ 19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5" h="222">
                  <a:moveTo>
                    <a:pt x="33" y="70"/>
                  </a:moveTo>
                  <a:cubicBezTo>
                    <a:pt x="38" y="70"/>
                    <a:pt x="42" y="71"/>
                    <a:pt x="46" y="72"/>
                  </a:cubicBezTo>
                  <a:cubicBezTo>
                    <a:pt x="50" y="74"/>
                    <a:pt x="54" y="77"/>
                    <a:pt x="57" y="80"/>
                  </a:cubicBezTo>
                  <a:cubicBezTo>
                    <a:pt x="60" y="83"/>
                    <a:pt x="63" y="87"/>
                    <a:pt x="64" y="91"/>
                  </a:cubicBezTo>
                  <a:cubicBezTo>
                    <a:pt x="66" y="95"/>
                    <a:pt x="67" y="100"/>
                    <a:pt x="67" y="104"/>
                  </a:cubicBezTo>
                  <a:cubicBezTo>
                    <a:pt x="67" y="109"/>
                    <a:pt x="66" y="114"/>
                    <a:pt x="64" y="118"/>
                  </a:cubicBezTo>
                  <a:cubicBezTo>
                    <a:pt x="63" y="122"/>
                    <a:pt x="60" y="126"/>
                    <a:pt x="57" y="129"/>
                  </a:cubicBezTo>
                  <a:cubicBezTo>
                    <a:pt x="54" y="132"/>
                    <a:pt x="50" y="135"/>
                    <a:pt x="46" y="136"/>
                  </a:cubicBezTo>
                  <a:cubicBezTo>
                    <a:pt x="42" y="138"/>
                    <a:pt x="38" y="139"/>
                    <a:pt x="33" y="139"/>
                  </a:cubicBezTo>
                  <a:cubicBezTo>
                    <a:pt x="29" y="139"/>
                    <a:pt x="24" y="138"/>
                    <a:pt x="20" y="136"/>
                  </a:cubicBezTo>
                  <a:cubicBezTo>
                    <a:pt x="16" y="135"/>
                    <a:pt x="13" y="132"/>
                    <a:pt x="9" y="129"/>
                  </a:cubicBezTo>
                  <a:cubicBezTo>
                    <a:pt x="6" y="126"/>
                    <a:pt x="4" y="122"/>
                    <a:pt x="2" y="118"/>
                  </a:cubicBezTo>
                  <a:cubicBezTo>
                    <a:pt x="0" y="114"/>
                    <a:pt x="0" y="109"/>
                    <a:pt x="0" y="104"/>
                  </a:cubicBezTo>
                  <a:cubicBezTo>
                    <a:pt x="0" y="100"/>
                    <a:pt x="0" y="95"/>
                    <a:pt x="2" y="91"/>
                  </a:cubicBezTo>
                  <a:cubicBezTo>
                    <a:pt x="4" y="87"/>
                    <a:pt x="6" y="83"/>
                    <a:pt x="9" y="80"/>
                  </a:cubicBezTo>
                  <a:cubicBezTo>
                    <a:pt x="13" y="77"/>
                    <a:pt x="16" y="74"/>
                    <a:pt x="20" y="72"/>
                  </a:cubicBezTo>
                  <a:cubicBezTo>
                    <a:pt x="24" y="71"/>
                    <a:pt x="29" y="70"/>
                    <a:pt x="33" y="70"/>
                  </a:cubicBezTo>
                  <a:close/>
                  <a:moveTo>
                    <a:pt x="33" y="125"/>
                  </a:moveTo>
                  <a:cubicBezTo>
                    <a:pt x="36" y="125"/>
                    <a:pt x="39" y="125"/>
                    <a:pt x="41" y="124"/>
                  </a:cubicBezTo>
                  <a:cubicBezTo>
                    <a:pt x="44" y="122"/>
                    <a:pt x="46" y="121"/>
                    <a:pt x="48" y="119"/>
                  </a:cubicBezTo>
                  <a:cubicBezTo>
                    <a:pt x="49" y="117"/>
                    <a:pt x="51" y="115"/>
                    <a:pt x="52" y="112"/>
                  </a:cubicBezTo>
                  <a:cubicBezTo>
                    <a:pt x="53" y="110"/>
                    <a:pt x="54" y="107"/>
                    <a:pt x="54" y="104"/>
                  </a:cubicBezTo>
                  <a:cubicBezTo>
                    <a:pt x="54" y="101"/>
                    <a:pt x="53" y="99"/>
                    <a:pt x="52" y="96"/>
                  </a:cubicBezTo>
                  <a:cubicBezTo>
                    <a:pt x="51" y="94"/>
                    <a:pt x="49" y="91"/>
                    <a:pt x="48" y="90"/>
                  </a:cubicBezTo>
                  <a:cubicBezTo>
                    <a:pt x="46" y="88"/>
                    <a:pt x="44" y="86"/>
                    <a:pt x="41" y="85"/>
                  </a:cubicBezTo>
                  <a:cubicBezTo>
                    <a:pt x="39" y="84"/>
                    <a:pt x="36" y="84"/>
                    <a:pt x="33" y="84"/>
                  </a:cubicBezTo>
                  <a:cubicBezTo>
                    <a:pt x="31" y="84"/>
                    <a:pt x="28" y="84"/>
                    <a:pt x="25" y="85"/>
                  </a:cubicBezTo>
                  <a:cubicBezTo>
                    <a:pt x="23" y="86"/>
                    <a:pt x="21" y="88"/>
                    <a:pt x="19" y="90"/>
                  </a:cubicBezTo>
                  <a:cubicBezTo>
                    <a:pt x="17" y="91"/>
                    <a:pt x="16" y="94"/>
                    <a:pt x="15" y="96"/>
                  </a:cubicBezTo>
                  <a:cubicBezTo>
                    <a:pt x="14" y="99"/>
                    <a:pt x="13" y="101"/>
                    <a:pt x="13" y="104"/>
                  </a:cubicBezTo>
                  <a:cubicBezTo>
                    <a:pt x="13" y="107"/>
                    <a:pt x="14" y="110"/>
                    <a:pt x="15" y="112"/>
                  </a:cubicBezTo>
                  <a:cubicBezTo>
                    <a:pt x="16" y="115"/>
                    <a:pt x="17" y="117"/>
                    <a:pt x="19" y="119"/>
                  </a:cubicBezTo>
                  <a:cubicBezTo>
                    <a:pt x="21" y="121"/>
                    <a:pt x="23" y="122"/>
                    <a:pt x="25" y="124"/>
                  </a:cubicBezTo>
                  <a:cubicBezTo>
                    <a:pt x="28" y="125"/>
                    <a:pt x="31" y="125"/>
                    <a:pt x="33" y="125"/>
                  </a:cubicBezTo>
                  <a:close/>
                  <a:moveTo>
                    <a:pt x="195" y="134"/>
                  </a:moveTo>
                  <a:cubicBezTo>
                    <a:pt x="198" y="136"/>
                    <a:pt x="201" y="138"/>
                    <a:pt x="203" y="141"/>
                  </a:cubicBezTo>
                  <a:cubicBezTo>
                    <a:pt x="206" y="144"/>
                    <a:pt x="208" y="147"/>
                    <a:pt x="210" y="151"/>
                  </a:cubicBezTo>
                  <a:cubicBezTo>
                    <a:pt x="212" y="154"/>
                    <a:pt x="213" y="158"/>
                    <a:pt x="214" y="162"/>
                  </a:cubicBezTo>
                  <a:cubicBezTo>
                    <a:pt x="215" y="166"/>
                    <a:pt x="215" y="170"/>
                    <a:pt x="215" y="174"/>
                  </a:cubicBezTo>
                  <a:cubicBezTo>
                    <a:pt x="215" y="180"/>
                    <a:pt x="214" y="187"/>
                    <a:pt x="212" y="193"/>
                  </a:cubicBezTo>
                  <a:cubicBezTo>
                    <a:pt x="209" y="198"/>
                    <a:pt x="206" y="204"/>
                    <a:pt x="202" y="208"/>
                  </a:cubicBezTo>
                  <a:cubicBezTo>
                    <a:pt x="197" y="212"/>
                    <a:pt x="192" y="216"/>
                    <a:pt x="187" y="218"/>
                  </a:cubicBezTo>
                  <a:cubicBezTo>
                    <a:pt x="181" y="221"/>
                    <a:pt x="175" y="222"/>
                    <a:pt x="168" y="222"/>
                  </a:cubicBezTo>
                  <a:cubicBezTo>
                    <a:pt x="162" y="222"/>
                    <a:pt x="156" y="221"/>
                    <a:pt x="150" y="218"/>
                  </a:cubicBezTo>
                  <a:cubicBezTo>
                    <a:pt x="144" y="216"/>
                    <a:pt x="139" y="212"/>
                    <a:pt x="135" y="208"/>
                  </a:cubicBezTo>
                  <a:cubicBezTo>
                    <a:pt x="130" y="204"/>
                    <a:pt x="127" y="198"/>
                    <a:pt x="125" y="193"/>
                  </a:cubicBezTo>
                  <a:cubicBezTo>
                    <a:pt x="122" y="187"/>
                    <a:pt x="121" y="180"/>
                    <a:pt x="121" y="174"/>
                  </a:cubicBezTo>
                  <a:cubicBezTo>
                    <a:pt x="121" y="170"/>
                    <a:pt x="121" y="167"/>
                    <a:pt x="122" y="164"/>
                  </a:cubicBezTo>
                  <a:cubicBezTo>
                    <a:pt x="116" y="161"/>
                    <a:pt x="110" y="158"/>
                    <a:pt x="105" y="155"/>
                  </a:cubicBezTo>
                  <a:cubicBezTo>
                    <a:pt x="100" y="151"/>
                    <a:pt x="96" y="146"/>
                    <a:pt x="92" y="141"/>
                  </a:cubicBezTo>
                  <a:cubicBezTo>
                    <a:pt x="88" y="136"/>
                    <a:pt x="86" y="130"/>
                    <a:pt x="84" y="124"/>
                  </a:cubicBezTo>
                  <a:cubicBezTo>
                    <a:pt x="82" y="118"/>
                    <a:pt x="81" y="111"/>
                    <a:pt x="81" y="104"/>
                  </a:cubicBezTo>
                  <a:cubicBezTo>
                    <a:pt x="81" y="96"/>
                    <a:pt x="82" y="88"/>
                    <a:pt x="85" y="80"/>
                  </a:cubicBezTo>
                  <a:cubicBezTo>
                    <a:pt x="89" y="72"/>
                    <a:pt x="93" y="66"/>
                    <a:pt x="98" y="60"/>
                  </a:cubicBezTo>
                  <a:cubicBezTo>
                    <a:pt x="104" y="55"/>
                    <a:pt x="110" y="50"/>
                    <a:pt x="118" y="47"/>
                  </a:cubicBezTo>
                  <a:cubicBezTo>
                    <a:pt x="125" y="44"/>
                    <a:pt x="133" y="42"/>
                    <a:pt x="141" y="42"/>
                  </a:cubicBezTo>
                  <a:cubicBezTo>
                    <a:pt x="142" y="42"/>
                    <a:pt x="144" y="42"/>
                    <a:pt x="145" y="42"/>
                  </a:cubicBezTo>
                  <a:cubicBezTo>
                    <a:pt x="146" y="42"/>
                    <a:pt x="148" y="42"/>
                    <a:pt x="149" y="42"/>
                  </a:cubicBezTo>
                  <a:cubicBezTo>
                    <a:pt x="148" y="40"/>
                    <a:pt x="148" y="37"/>
                    <a:pt x="148" y="35"/>
                  </a:cubicBezTo>
                  <a:cubicBezTo>
                    <a:pt x="148" y="30"/>
                    <a:pt x="149" y="26"/>
                    <a:pt x="151" y="22"/>
                  </a:cubicBezTo>
                  <a:cubicBezTo>
                    <a:pt x="152" y="17"/>
                    <a:pt x="155" y="14"/>
                    <a:pt x="158" y="11"/>
                  </a:cubicBezTo>
                  <a:cubicBezTo>
                    <a:pt x="161" y="7"/>
                    <a:pt x="164" y="5"/>
                    <a:pt x="169" y="3"/>
                  </a:cubicBezTo>
                  <a:cubicBezTo>
                    <a:pt x="173" y="1"/>
                    <a:pt x="177" y="0"/>
                    <a:pt x="182" y="0"/>
                  </a:cubicBezTo>
                  <a:cubicBezTo>
                    <a:pt x="186" y="0"/>
                    <a:pt x="191" y="1"/>
                    <a:pt x="195" y="3"/>
                  </a:cubicBezTo>
                  <a:cubicBezTo>
                    <a:pt x="199" y="5"/>
                    <a:pt x="202" y="7"/>
                    <a:pt x="205" y="11"/>
                  </a:cubicBezTo>
                  <a:cubicBezTo>
                    <a:pt x="208" y="14"/>
                    <a:pt x="211" y="17"/>
                    <a:pt x="213" y="22"/>
                  </a:cubicBezTo>
                  <a:cubicBezTo>
                    <a:pt x="214" y="26"/>
                    <a:pt x="215" y="30"/>
                    <a:pt x="215" y="35"/>
                  </a:cubicBezTo>
                  <a:cubicBezTo>
                    <a:pt x="215" y="39"/>
                    <a:pt x="215" y="43"/>
                    <a:pt x="214" y="46"/>
                  </a:cubicBezTo>
                  <a:cubicBezTo>
                    <a:pt x="212" y="50"/>
                    <a:pt x="211" y="53"/>
                    <a:pt x="209" y="56"/>
                  </a:cubicBezTo>
                  <a:cubicBezTo>
                    <a:pt x="206" y="59"/>
                    <a:pt x="204" y="61"/>
                    <a:pt x="201" y="64"/>
                  </a:cubicBezTo>
                  <a:cubicBezTo>
                    <a:pt x="198" y="66"/>
                    <a:pt x="194" y="67"/>
                    <a:pt x="191" y="68"/>
                  </a:cubicBezTo>
                  <a:cubicBezTo>
                    <a:pt x="194" y="74"/>
                    <a:pt x="197" y="79"/>
                    <a:pt x="199" y="85"/>
                  </a:cubicBezTo>
                  <a:cubicBezTo>
                    <a:pt x="201" y="92"/>
                    <a:pt x="202" y="98"/>
                    <a:pt x="202" y="104"/>
                  </a:cubicBezTo>
                  <a:cubicBezTo>
                    <a:pt x="202" y="109"/>
                    <a:pt x="201" y="115"/>
                    <a:pt x="200" y="119"/>
                  </a:cubicBezTo>
                  <a:cubicBezTo>
                    <a:pt x="199" y="124"/>
                    <a:pt x="197" y="129"/>
                    <a:pt x="195" y="134"/>
                  </a:cubicBezTo>
                  <a:close/>
                  <a:moveTo>
                    <a:pt x="161" y="35"/>
                  </a:moveTo>
                  <a:cubicBezTo>
                    <a:pt x="161" y="39"/>
                    <a:pt x="163" y="43"/>
                    <a:pt x="165" y="47"/>
                  </a:cubicBezTo>
                  <a:cubicBezTo>
                    <a:pt x="168" y="48"/>
                    <a:pt x="170" y="49"/>
                    <a:pt x="172" y="51"/>
                  </a:cubicBezTo>
                  <a:cubicBezTo>
                    <a:pt x="175" y="52"/>
                    <a:pt x="177" y="54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6"/>
                    <a:pt x="181" y="56"/>
                    <a:pt x="182" y="56"/>
                  </a:cubicBezTo>
                  <a:cubicBezTo>
                    <a:pt x="184" y="56"/>
                    <a:pt x="187" y="55"/>
                    <a:pt x="190" y="54"/>
                  </a:cubicBezTo>
                  <a:cubicBezTo>
                    <a:pt x="192" y="53"/>
                    <a:pt x="194" y="52"/>
                    <a:pt x="196" y="50"/>
                  </a:cubicBezTo>
                  <a:cubicBezTo>
                    <a:pt x="198" y="48"/>
                    <a:pt x="199" y="46"/>
                    <a:pt x="200" y="43"/>
                  </a:cubicBezTo>
                  <a:cubicBezTo>
                    <a:pt x="201" y="41"/>
                    <a:pt x="202" y="38"/>
                    <a:pt x="202" y="35"/>
                  </a:cubicBezTo>
                  <a:cubicBezTo>
                    <a:pt x="202" y="32"/>
                    <a:pt x="201" y="29"/>
                    <a:pt x="200" y="27"/>
                  </a:cubicBezTo>
                  <a:cubicBezTo>
                    <a:pt x="199" y="24"/>
                    <a:pt x="198" y="22"/>
                    <a:pt x="196" y="20"/>
                  </a:cubicBezTo>
                  <a:cubicBezTo>
                    <a:pt x="194" y="18"/>
                    <a:pt x="192" y="17"/>
                    <a:pt x="190" y="16"/>
                  </a:cubicBezTo>
                  <a:cubicBezTo>
                    <a:pt x="187" y="15"/>
                    <a:pt x="184" y="14"/>
                    <a:pt x="182" y="14"/>
                  </a:cubicBezTo>
                  <a:cubicBezTo>
                    <a:pt x="179" y="14"/>
                    <a:pt x="176" y="15"/>
                    <a:pt x="174" y="16"/>
                  </a:cubicBezTo>
                  <a:cubicBezTo>
                    <a:pt x="171" y="17"/>
                    <a:pt x="169" y="18"/>
                    <a:pt x="167" y="20"/>
                  </a:cubicBezTo>
                  <a:cubicBezTo>
                    <a:pt x="166" y="22"/>
                    <a:pt x="164" y="24"/>
                    <a:pt x="163" y="27"/>
                  </a:cubicBezTo>
                  <a:cubicBezTo>
                    <a:pt x="162" y="29"/>
                    <a:pt x="161" y="32"/>
                    <a:pt x="161" y="35"/>
                  </a:cubicBezTo>
                  <a:close/>
                  <a:moveTo>
                    <a:pt x="94" y="104"/>
                  </a:moveTo>
                  <a:cubicBezTo>
                    <a:pt x="94" y="110"/>
                    <a:pt x="95" y="115"/>
                    <a:pt x="96" y="119"/>
                  </a:cubicBezTo>
                  <a:cubicBezTo>
                    <a:pt x="98" y="124"/>
                    <a:pt x="100" y="129"/>
                    <a:pt x="103" y="133"/>
                  </a:cubicBezTo>
                  <a:cubicBezTo>
                    <a:pt x="106" y="137"/>
                    <a:pt x="109" y="141"/>
                    <a:pt x="113" y="144"/>
                  </a:cubicBezTo>
                  <a:cubicBezTo>
                    <a:pt x="117" y="147"/>
                    <a:pt x="122" y="149"/>
                    <a:pt x="127" y="151"/>
                  </a:cubicBezTo>
                  <a:cubicBezTo>
                    <a:pt x="131" y="143"/>
                    <a:pt x="137" y="136"/>
                    <a:pt x="144" y="132"/>
                  </a:cubicBezTo>
                  <a:cubicBezTo>
                    <a:pt x="151" y="127"/>
                    <a:pt x="159" y="125"/>
                    <a:pt x="168" y="125"/>
                  </a:cubicBezTo>
                  <a:cubicBezTo>
                    <a:pt x="173" y="125"/>
                    <a:pt x="178" y="126"/>
                    <a:pt x="183" y="127"/>
                  </a:cubicBezTo>
                  <a:cubicBezTo>
                    <a:pt x="185" y="124"/>
                    <a:pt x="186" y="120"/>
                    <a:pt x="187" y="116"/>
                  </a:cubicBezTo>
                  <a:cubicBezTo>
                    <a:pt x="188" y="112"/>
                    <a:pt x="188" y="108"/>
                    <a:pt x="188" y="104"/>
                  </a:cubicBezTo>
                  <a:cubicBezTo>
                    <a:pt x="188" y="97"/>
                    <a:pt x="187" y="91"/>
                    <a:pt x="184" y="85"/>
                  </a:cubicBezTo>
                  <a:cubicBezTo>
                    <a:pt x="182" y="79"/>
                    <a:pt x="178" y="73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0" y="66"/>
                    <a:pt x="168" y="64"/>
                    <a:pt x="165" y="63"/>
                  </a:cubicBezTo>
                  <a:cubicBezTo>
                    <a:pt x="163" y="61"/>
                    <a:pt x="160" y="60"/>
                    <a:pt x="157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2" y="57"/>
                    <a:pt x="147" y="56"/>
                    <a:pt x="141" y="56"/>
                  </a:cubicBezTo>
                  <a:cubicBezTo>
                    <a:pt x="135" y="56"/>
                    <a:pt x="129" y="57"/>
                    <a:pt x="123" y="60"/>
                  </a:cubicBezTo>
                  <a:cubicBezTo>
                    <a:pt x="117" y="62"/>
                    <a:pt x="112" y="66"/>
                    <a:pt x="108" y="70"/>
                  </a:cubicBezTo>
                  <a:cubicBezTo>
                    <a:pt x="104" y="74"/>
                    <a:pt x="100" y="80"/>
                    <a:pt x="98" y="85"/>
                  </a:cubicBezTo>
                  <a:cubicBezTo>
                    <a:pt x="95" y="91"/>
                    <a:pt x="94" y="98"/>
                    <a:pt x="94" y="104"/>
                  </a:cubicBezTo>
                  <a:close/>
                  <a:moveTo>
                    <a:pt x="168" y="208"/>
                  </a:moveTo>
                  <a:cubicBezTo>
                    <a:pt x="173" y="208"/>
                    <a:pt x="177" y="207"/>
                    <a:pt x="181" y="206"/>
                  </a:cubicBezTo>
                  <a:cubicBezTo>
                    <a:pt x="185" y="204"/>
                    <a:pt x="189" y="201"/>
                    <a:pt x="192" y="198"/>
                  </a:cubicBezTo>
                  <a:cubicBezTo>
                    <a:pt x="195" y="195"/>
                    <a:pt x="197" y="191"/>
                    <a:pt x="199" y="187"/>
                  </a:cubicBezTo>
                  <a:cubicBezTo>
                    <a:pt x="201" y="183"/>
                    <a:pt x="202" y="178"/>
                    <a:pt x="202" y="174"/>
                  </a:cubicBezTo>
                  <a:cubicBezTo>
                    <a:pt x="202" y="169"/>
                    <a:pt x="201" y="164"/>
                    <a:pt x="199" y="160"/>
                  </a:cubicBezTo>
                  <a:cubicBezTo>
                    <a:pt x="197" y="156"/>
                    <a:pt x="195" y="152"/>
                    <a:pt x="192" y="149"/>
                  </a:cubicBezTo>
                  <a:cubicBezTo>
                    <a:pt x="189" y="146"/>
                    <a:pt x="185" y="143"/>
                    <a:pt x="181" y="142"/>
                  </a:cubicBezTo>
                  <a:cubicBezTo>
                    <a:pt x="176" y="140"/>
                    <a:pt x="172" y="139"/>
                    <a:pt x="167" y="139"/>
                  </a:cubicBezTo>
                  <a:cubicBezTo>
                    <a:pt x="163" y="139"/>
                    <a:pt x="158" y="140"/>
                    <a:pt x="154" y="142"/>
                  </a:cubicBezTo>
                  <a:cubicBezTo>
                    <a:pt x="150" y="144"/>
                    <a:pt x="147" y="146"/>
                    <a:pt x="144" y="150"/>
                  </a:cubicBezTo>
                  <a:cubicBezTo>
                    <a:pt x="141" y="153"/>
                    <a:pt x="139" y="156"/>
                    <a:pt x="137" y="161"/>
                  </a:cubicBezTo>
                  <a:cubicBezTo>
                    <a:pt x="135" y="165"/>
                    <a:pt x="134" y="169"/>
                    <a:pt x="134" y="174"/>
                  </a:cubicBezTo>
                  <a:cubicBezTo>
                    <a:pt x="134" y="178"/>
                    <a:pt x="135" y="183"/>
                    <a:pt x="137" y="187"/>
                  </a:cubicBezTo>
                  <a:cubicBezTo>
                    <a:pt x="139" y="191"/>
                    <a:pt x="141" y="195"/>
                    <a:pt x="144" y="198"/>
                  </a:cubicBezTo>
                  <a:cubicBezTo>
                    <a:pt x="147" y="201"/>
                    <a:pt x="151" y="204"/>
                    <a:pt x="155" y="206"/>
                  </a:cubicBezTo>
                  <a:cubicBezTo>
                    <a:pt x="159" y="207"/>
                    <a:pt x="164" y="208"/>
                    <a:pt x="168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7844" tIns="43923" rIns="87844" bIns="439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83CF3A-66A4-45C4-8D31-EAC83466A0F3}"/>
                </a:ext>
              </a:extLst>
            </p:cNvPr>
            <p:cNvSpPr txBox="1"/>
            <p:nvPr/>
          </p:nvSpPr>
          <p:spPr>
            <a:xfrm>
              <a:off x="4863419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Deep integration via API’s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B336A7F-1069-4921-AC0E-F22516A1BED4}"/>
              </a:ext>
            </a:extLst>
          </p:cNvPr>
          <p:cNvGrpSpPr/>
          <p:nvPr/>
        </p:nvGrpSpPr>
        <p:grpSpPr>
          <a:xfrm>
            <a:off x="4826934" y="1760705"/>
            <a:ext cx="3084472" cy="2942617"/>
            <a:chOff x="4826934" y="1760705"/>
            <a:chExt cx="3084472" cy="29426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9D443C-0702-4405-B553-66B252C1C416}"/>
                </a:ext>
              </a:extLst>
            </p:cNvPr>
            <p:cNvSpPr/>
            <p:nvPr/>
          </p:nvSpPr>
          <p:spPr bwMode="auto">
            <a:xfrm>
              <a:off x="4826934" y="1760705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212C84-EF3C-4486-A33B-4F2557F3E3BA}"/>
                </a:ext>
              </a:extLst>
            </p:cNvPr>
            <p:cNvSpPr txBox="1"/>
            <p:nvPr/>
          </p:nvSpPr>
          <p:spPr>
            <a:xfrm>
              <a:off x="4827737" y="3743058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Business Process Automation</a:t>
              </a:r>
              <a:endParaRPr lang="LID4096" sz="2400">
                <a:solidFill>
                  <a:schemeClr val="accent1"/>
                </a:solidFill>
              </a:endParaRPr>
            </a:p>
          </p:txBody>
        </p:sp>
        <p:pic>
          <p:nvPicPr>
            <p:cNvPr id="3" name="Graphic 2" descr="Robot">
              <a:extLst>
                <a:ext uri="{FF2B5EF4-FFF2-40B4-BE49-F238E27FC236}">
                  <a16:creationId xmlns:a16="http://schemas.microsoft.com/office/drawing/2014/main" id="{3BA6F2B1-F831-41E4-AED6-ED14C774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01633" y="2030829"/>
              <a:ext cx="1717974" cy="1717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030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E64DC2-7D67-48C3-A21C-59A9FB0A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Microsoft Graph elements</a:t>
            </a:r>
            <a:endParaRPr lang="LID4096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DE0F54-1BF7-4179-8AAE-4790B4ED198C}"/>
              </a:ext>
            </a:extLst>
          </p:cNvPr>
          <p:cNvSpPr txBox="1">
            <a:spLocks/>
          </p:cNvSpPr>
          <p:nvPr/>
        </p:nvSpPr>
        <p:spPr>
          <a:xfrm>
            <a:off x="595932" y="2034111"/>
            <a:ext cx="11761586" cy="401842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2"/>
              </a:rPr>
              <a:t>Sites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– Contains lists, drives, and subsites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/v1.0/sites/{site-id}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3"/>
              </a:rPr>
              <a:t>List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– Contains items, column definitions and content types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  <a:hlinkClick r:id="rId4"/>
              </a:rPr>
              <a:t>ListItem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– The item data for the item in a list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	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	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/v1.0/sites/{site-id}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lists/{list-id}/items/{item-id}</a:t>
            </a: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880000"/>
              </a:solidFill>
              <a:effectLst/>
              <a:uLnTx/>
              <a:uFillTx/>
              <a:latin typeface="inheri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19423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66FCA-327B-4A20-A681-9D605D27B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SharePoint Framework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0388-2E7D-4CFC-BA04-01420B22F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629" y="3723700"/>
            <a:ext cx="6242960" cy="627864"/>
          </a:xfrm>
        </p:spPr>
        <p:txBody>
          <a:bodyPr/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Using SharePoint Framework (SPFX) to extend and enrich the SharePoint user experience</a:t>
            </a:r>
            <a:endParaRPr lang="LID4096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48439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1">
            <a:extLst>
              <a:ext uri="{FF2B5EF4-FFF2-40B4-BE49-F238E27FC236}">
                <a16:creationId xmlns:a16="http://schemas.microsoft.com/office/drawing/2014/main" id="{B4D6C177-AD65-43D0-AADD-3D7090D3374F}"/>
              </a:ext>
            </a:extLst>
          </p:cNvPr>
          <p:cNvSpPr txBox="1">
            <a:spLocks/>
          </p:cNvSpPr>
          <p:nvPr/>
        </p:nvSpPr>
        <p:spPr>
          <a:xfrm>
            <a:off x="5094898" y="2676915"/>
            <a:ext cx="2404099" cy="322015"/>
          </a:xfrm>
          <a:prstGeom prst="rect">
            <a:avLst/>
          </a:prstGeom>
          <a:noFill/>
        </p:spPr>
        <p:txBody>
          <a:bodyPr vert="horz" wrap="square" lIns="146242" tIns="91401" rIns="146242" bIns="91401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algn="ctr" defTabSz="895874">
              <a:defRPr/>
            </a:pPr>
            <a:r>
              <a:rPr lang="en-US" sz="2040" kern="0" spc="-50"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</a:t>
            </a:r>
            <a:r>
              <a:rPr lang="en-US" sz="2040" kern="0" spc="-50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2040" kern="0" spc="-50">
                <a:ln>
                  <a:noFill/>
                </a:ln>
                <a:gradFill>
                  <a:gsLst>
                    <a:gs pos="0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lang="en-US" sz="2040">
              <a:gradFill>
                <a:gsLst>
                  <a:gs pos="0">
                    <a:schemeClr val="bg2">
                      <a:lumMod val="50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0"/>
              </a:gradFill>
            </a:endParaRPr>
          </a:p>
        </p:txBody>
      </p: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722533A5-B425-4656-8520-8C2B4342C474}"/>
              </a:ext>
            </a:extLst>
          </p:cNvPr>
          <p:cNvCxnSpPr>
            <a:cxnSpLocks/>
            <a:stCxn id="567" idx="6"/>
            <a:endCxn id="531" idx="6"/>
          </p:cNvCxnSpPr>
          <p:nvPr/>
        </p:nvCxnSpPr>
        <p:spPr>
          <a:xfrm flipH="1" flipV="1">
            <a:off x="6613757" y="4293636"/>
            <a:ext cx="3382184" cy="1064226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702630BA-90DC-4CA8-83A9-41427BD2E1D5}"/>
              </a:ext>
            </a:extLst>
          </p:cNvPr>
          <p:cNvCxnSpPr>
            <a:cxnSpLocks/>
            <a:stCxn id="549" idx="0"/>
            <a:endCxn id="543" idx="4"/>
          </p:cNvCxnSpPr>
          <p:nvPr/>
        </p:nvCxnSpPr>
        <p:spPr>
          <a:xfrm flipV="1">
            <a:off x="8316078" y="3354263"/>
            <a:ext cx="203404" cy="204746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Oval 466">
            <a:extLst>
              <a:ext uri="{FF2B5EF4-FFF2-40B4-BE49-F238E27FC236}">
                <a16:creationId xmlns:a16="http://schemas.microsoft.com/office/drawing/2014/main" id="{78C64D1A-7034-40D9-8827-F2CD9F4D1AD4}"/>
              </a:ext>
            </a:extLst>
          </p:cNvPr>
          <p:cNvSpPr/>
          <p:nvPr/>
        </p:nvSpPr>
        <p:spPr bwMode="auto">
          <a:xfrm>
            <a:off x="3991260" y="6081539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0404D6DB-87DC-4CAD-B7DC-2D2C52DCA185}"/>
              </a:ext>
            </a:extLst>
          </p:cNvPr>
          <p:cNvSpPr/>
          <p:nvPr/>
        </p:nvSpPr>
        <p:spPr bwMode="auto">
          <a:xfrm>
            <a:off x="1030066" y="2543807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BBF4D8C9-7B84-4567-9678-7C2033E66B89}"/>
              </a:ext>
            </a:extLst>
          </p:cNvPr>
          <p:cNvSpPr/>
          <p:nvPr/>
        </p:nvSpPr>
        <p:spPr bwMode="auto">
          <a:xfrm>
            <a:off x="1505044" y="4022789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07FDF663-4520-465E-8C4A-0C4FD179C967}"/>
              </a:ext>
            </a:extLst>
          </p:cNvPr>
          <p:cNvSpPr/>
          <p:nvPr/>
        </p:nvSpPr>
        <p:spPr bwMode="auto">
          <a:xfrm>
            <a:off x="2043531" y="2978872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27EDD0E-5CD2-44CE-A40C-DAC39C82555D}"/>
              </a:ext>
            </a:extLst>
          </p:cNvPr>
          <p:cNvSpPr/>
          <p:nvPr/>
        </p:nvSpPr>
        <p:spPr bwMode="auto">
          <a:xfrm>
            <a:off x="1420470" y="5476021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C1CC4DBB-8B74-4EF2-90CE-FDC20BED50A3}"/>
              </a:ext>
            </a:extLst>
          </p:cNvPr>
          <p:cNvSpPr/>
          <p:nvPr/>
        </p:nvSpPr>
        <p:spPr bwMode="auto">
          <a:xfrm>
            <a:off x="2820674" y="571857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C3911D6A-99A5-4F1E-BD38-7D0937461162}"/>
              </a:ext>
            </a:extLst>
          </p:cNvPr>
          <p:cNvSpPr/>
          <p:nvPr/>
        </p:nvSpPr>
        <p:spPr bwMode="auto">
          <a:xfrm>
            <a:off x="1759072" y="6097663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62E8C1CB-8F18-459D-95B2-9602A07A039E}"/>
              </a:ext>
            </a:extLst>
          </p:cNvPr>
          <p:cNvSpPr/>
          <p:nvPr/>
        </p:nvSpPr>
        <p:spPr bwMode="auto">
          <a:xfrm>
            <a:off x="813501" y="4581811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24B23C38-193F-4363-A9C4-B1709225934D}"/>
              </a:ext>
            </a:extLst>
          </p:cNvPr>
          <p:cNvSpPr/>
          <p:nvPr/>
        </p:nvSpPr>
        <p:spPr bwMode="auto">
          <a:xfrm>
            <a:off x="4440990" y="2952120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ECD49A2E-63A3-4CB1-AA0A-60F7B19DEE66}"/>
              </a:ext>
            </a:extLst>
          </p:cNvPr>
          <p:cNvSpPr/>
          <p:nvPr/>
        </p:nvSpPr>
        <p:spPr bwMode="auto">
          <a:xfrm>
            <a:off x="5550545" y="3253281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68D9AD9A-0B16-41EC-A6B9-4A9608E9FCB7}"/>
              </a:ext>
            </a:extLst>
          </p:cNvPr>
          <p:cNvSpPr/>
          <p:nvPr/>
        </p:nvSpPr>
        <p:spPr bwMode="auto">
          <a:xfrm>
            <a:off x="5659144" y="4798632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7146CC42-2F68-4A21-84C2-9EC8CCE2E85F}"/>
              </a:ext>
            </a:extLst>
          </p:cNvPr>
          <p:cNvSpPr/>
          <p:nvPr/>
        </p:nvSpPr>
        <p:spPr bwMode="auto">
          <a:xfrm>
            <a:off x="5151090" y="5835241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4E005583-8C91-4057-BC9A-1FC7B26A96D9}"/>
              </a:ext>
            </a:extLst>
          </p:cNvPr>
          <p:cNvSpPr/>
          <p:nvPr/>
        </p:nvSpPr>
        <p:spPr bwMode="auto">
          <a:xfrm>
            <a:off x="5895153" y="626128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EE2E2C7E-3EC4-4CF4-8AE8-639D95072584}"/>
              </a:ext>
            </a:extLst>
          </p:cNvPr>
          <p:cNvSpPr/>
          <p:nvPr/>
        </p:nvSpPr>
        <p:spPr bwMode="auto">
          <a:xfrm>
            <a:off x="5129072" y="4677793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1B55444E-926D-4BB3-829D-4CFA34F8B675}"/>
              </a:ext>
            </a:extLst>
          </p:cNvPr>
          <p:cNvSpPr/>
          <p:nvPr/>
        </p:nvSpPr>
        <p:spPr bwMode="auto">
          <a:xfrm>
            <a:off x="6741423" y="6282116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36E386D8-F3AF-4A94-8C45-02B456C602ED}"/>
              </a:ext>
            </a:extLst>
          </p:cNvPr>
          <p:cNvSpPr/>
          <p:nvPr/>
        </p:nvSpPr>
        <p:spPr bwMode="auto">
          <a:xfrm>
            <a:off x="1515770" y="3140474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528F7974-4253-45E5-B7BC-B46AACEE7FE8}"/>
              </a:ext>
            </a:extLst>
          </p:cNvPr>
          <p:cNvSpPr/>
          <p:nvPr/>
        </p:nvSpPr>
        <p:spPr bwMode="auto">
          <a:xfrm>
            <a:off x="2380755" y="4667506"/>
            <a:ext cx="97936" cy="89956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F6A928A7-13BE-47F2-9C37-0D28E5052A5A}"/>
              </a:ext>
            </a:extLst>
          </p:cNvPr>
          <p:cNvSpPr/>
          <p:nvPr/>
        </p:nvSpPr>
        <p:spPr bwMode="auto">
          <a:xfrm>
            <a:off x="2396063" y="5527724"/>
            <a:ext cx="97936" cy="89956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08648063-35A3-45A0-8402-02CC434AAD69}"/>
              </a:ext>
            </a:extLst>
          </p:cNvPr>
          <p:cNvSpPr/>
          <p:nvPr/>
        </p:nvSpPr>
        <p:spPr bwMode="auto">
          <a:xfrm>
            <a:off x="933649" y="6081540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3F31E812-AC9C-4C74-85BD-5600F9019CA6}"/>
              </a:ext>
            </a:extLst>
          </p:cNvPr>
          <p:cNvCxnSpPr>
            <a:endCxn id="483" idx="1"/>
          </p:cNvCxnSpPr>
          <p:nvPr/>
        </p:nvCxnSpPr>
        <p:spPr>
          <a:xfrm>
            <a:off x="1157080" y="2660472"/>
            <a:ext cx="373031" cy="49317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FD55A39-A8D6-4F97-AFEC-DBE507D64562}"/>
              </a:ext>
            </a:extLst>
          </p:cNvPr>
          <p:cNvCxnSpPr>
            <a:cxnSpLocks/>
          </p:cNvCxnSpPr>
          <p:nvPr/>
        </p:nvCxnSpPr>
        <p:spPr>
          <a:xfrm flipH="1">
            <a:off x="1625446" y="3095818"/>
            <a:ext cx="558145" cy="1022975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ADAC494F-2285-4987-A0DA-332C691E8863}"/>
              </a:ext>
            </a:extLst>
          </p:cNvPr>
          <p:cNvCxnSpPr>
            <a:cxnSpLocks/>
          </p:cNvCxnSpPr>
          <p:nvPr/>
        </p:nvCxnSpPr>
        <p:spPr>
          <a:xfrm flipH="1">
            <a:off x="1552676" y="3105261"/>
            <a:ext cx="652268" cy="9357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57278CBE-8439-45DE-A139-45A907FDFEAB}"/>
              </a:ext>
            </a:extLst>
          </p:cNvPr>
          <p:cNvCxnSpPr>
            <a:cxnSpLocks/>
          </p:cNvCxnSpPr>
          <p:nvPr/>
        </p:nvCxnSpPr>
        <p:spPr>
          <a:xfrm flipH="1" flipV="1">
            <a:off x="1569876" y="3185467"/>
            <a:ext cx="55569" cy="92603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07B59904-C0E7-4D6D-9400-0A8875F88E6C}"/>
              </a:ext>
            </a:extLst>
          </p:cNvPr>
          <p:cNvCxnSpPr>
            <a:cxnSpLocks/>
          </p:cNvCxnSpPr>
          <p:nvPr/>
        </p:nvCxnSpPr>
        <p:spPr>
          <a:xfrm flipH="1" flipV="1">
            <a:off x="1633384" y="4140671"/>
            <a:ext cx="802677" cy="572722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7243FDC5-A84E-4653-B395-B646887692E7}"/>
              </a:ext>
            </a:extLst>
          </p:cNvPr>
          <p:cNvCxnSpPr>
            <a:cxnSpLocks/>
          </p:cNvCxnSpPr>
          <p:nvPr/>
        </p:nvCxnSpPr>
        <p:spPr>
          <a:xfrm flipV="1">
            <a:off x="974498" y="4152823"/>
            <a:ext cx="656239" cy="49825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>
            <a:extLst>
              <a:ext uri="{FF2B5EF4-FFF2-40B4-BE49-F238E27FC236}">
                <a16:creationId xmlns:a16="http://schemas.microsoft.com/office/drawing/2014/main" id="{57C327AB-2264-464E-8B8C-1CB0862F59C5}"/>
              </a:ext>
            </a:extLst>
          </p:cNvPr>
          <p:cNvCxnSpPr>
            <a:cxnSpLocks/>
          </p:cNvCxnSpPr>
          <p:nvPr/>
        </p:nvCxnSpPr>
        <p:spPr>
          <a:xfrm>
            <a:off x="1679690" y="4139454"/>
            <a:ext cx="1120633" cy="23091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4" name="Straight Connector 493">
            <a:extLst>
              <a:ext uri="{FF2B5EF4-FFF2-40B4-BE49-F238E27FC236}">
                <a16:creationId xmlns:a16="http://schemas.microsoft.com/office/drawing/2014/main" id="{18DCBE2C-35BD-4B54-A81D-427168CDFE9E}"/>
              </a:ext>
            </a:extLst>
          </p:cNvPr>
          <p:cNvCxnSpPr>
            <a:cxnSpLocks/>
          </p:cNvCxnSpPr>
          <p:nvPr/>
        </p:nvCxnSpPr>
        <p:spPr>
          <a:xfrm>
            <a:off x="2178484" y="3088247"/>
            <a:ext cx="605961" cy="21388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DA2631B3-899C-477F-AFA7-2DA88856B79D}"/>
              </a:ext>
            </a:extLst>
          </p:cNvPr>
          <p:cNvCxnSpPr>
            <a:cxnSpLocks/>
          </p:cNvCxnSpPr>
          <p:nvPr/>
        </p:nvCxnSpPr>
        <p:spPr>
          <a:xfrm flipH="1">
            <a:off x="1881999" y="5559302"/>
            <a:ext cx="584010" cy="65334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A6C595DC-90D3-4BDF-A5B1-71A8A3295B2B}"/>
              </a:ext>
            </a:extLst>
          </p:cNvPr>
          <p:cNvCxnSpPr>
            <a:cxnSpLocks/>
          </p:cNvCxnSpPr>
          <p:nvPr/>
        </p:nvCxnSpPr>
        <p:spPr>
          <a:xfrm flipH="1">
            <a:off x="1552556" y="5566180"/>
            <a:ext cx="1175511" cy="3438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A2B362C8-4F06-4D83-81E1-53E744910CA3}"/>
              </a:ext>
            </a:extLst>
          </p:cNvPr>
          <p:cNvCxnSpPr>
            <a:cxnSpLocks/>
          </p:cNvCxnSpPr>
          <p:nvPr/>
        </p:nvCxnSpPr>
        <p:spPr>
          <a:xfrm flipH="1" flipV="1">
            <a:off x="2428573" y="4720269"/>
            <a:ext cx="381853" cy="220074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698FDE5F-3041-45F1-95DD-779D2D17668A}"/>
              </a:ext>
            </a:extLst>
          </p:cNvPr>
          <p:cNvCxnSpPr>
            <a:cxnSpLocks/>
          </p:cNvCxnSpPr>
          <p:nvPr/>
        </p:nvCxnSpPr>
        <p:spPr>
          <a:xfrm flipH="1">
            <a:off x="958563" y="4713391"/>
            <a:ext cx="1470010" cy="1441943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78F9AF05-1D26-4E53-9215-AAEA93ACF0B3}"/>
              </a:ext>
            </a:extLst>
          </p:cNvPr>
          <p:cNvCxnSpPr>
            <a:cxnSpLocks/>
          </p:cNvCxnSpPr>
          <p:nvPr/>
        </p:nvCxnSpPr>
        <p:spPr>
          <a:xfrm flipH="1">
            <a:off x="1889486" y="5868780"/>
            <a:ext cx="1063199" cy="36449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>
            <a:extLst>
              <a:ext uri="{FF2B5EF4-FFF2-40B4-BE49-F238E27FC236}">
                <a16:creationId xmlns:a16="http://schemas.microsoft.com/office/drawing/2014/main" id="{C93BF20E-E652-4B57-B052-CBCFE36AC8EE}"/>
              </a:ext>
            </a:extLst>
          </p:cNvPr>
          <p:cNvCxnSpPr>
            <a:cxnSpLocks/>
          </p:cNvCxnSpPr>
          <p:nvPr/>
        </p:nvCxnSpPr>
        <p:spPr>
          <a:xfrm flipH="1" flipV="1">
            <a:off x="2975147" y="5875658"/>
            <a:ext cx="1123099" cy="33698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113E1FA4-4351-4C66-93EB-8D686BAED163}"/>
              </a:ext>
            </a:extLst>
          </p:cNvPr>
          <p:cNvCxnSpPr>
            <a:cxnSpLocks/>
          </p:cNvCxnSpPr>
          <p:nvPr/>
        </p:nvCxnSpPr>
        <p:spPr>
          <a:xfrm flipH="1" flipV="1">
            <a:off x="4522527" y="5790838"/>
            <a:ext cx="781178" cy="15359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A6C12638-E407-462A-B3C0-57213AEE756F}"/>
              </a:ext>
            </a:extLst>
          </p:cNvPr>
          <p:cNvCxnSpPr>
            <a:cxnSpLocks/>
          </p:cNvCxnSpPr>
          <p:nvPr/>
        </p:nvCxnSpPr>
        <p:spPr>
          <a:xfrm flipH="1" flipV="1">
            <a:off x="5213856" y="4740904"/>
            <a:ext cx="569035" cy="17880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29D439F2-8D14-4458-BC00-307A8F33E88C}"/>
              </a:ext>
            </a:extLst>
          </p:cNvPr>
          <p:cNvCxnSpPr>
            <a:cxnSpLocks/>
          </p:cNvCxnSpPr>
          <p:nvPr/>
        </p:nvCxnSpPr>
        <p:spPr>
          <a:xfrm flipH="1">
            <a:off x="4574940" y="4734025"/>
            <a:ext cx="623943" cy="458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6D5117CB-7ED0-485E-806A-B0E0413724F3}"/>
              </a:ext>
            </a:extLst>
          </p:cNvPr>
          <p:cNvCxnSpPr>
            <a:cxnSpLocks/>
            <a:stCxn id="531" idx="2"/>
          </p:cNvCxnSpPr>
          <p:nvPr/>
        </p:nvCxnSpPr>
        <p:spPr>
          <a:xfrm flipH="1">
            <a:off x="5184185" y="4293636"/>
            <a:ext cx="1175544" cy="420776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AFC6E1A9-56CE-4553-ACE8-7B22B16B63FA}"/>
              </a:ext>
            </a:extLst>
          </p:cNvPr>
          <p:cNvCxnSpPr>
            <a:cxnSpLocks/>
            <a:stCxn id="532" idx="0"/>
            <a:endCxn id="477" idx="5"/>
          </p:cNvCxnSpPr>
          <p:nvPr/>
        </p:nvCxnSpPr>
        <p:spPr>
          <a:xfrm flipH="1" flipV="1">
            <a:off x="5767371" y="3452443"/>
            <a:ext cx="174994" cy="57539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0E2FF3C8-7E3D-4BE7-A0D5-641EA994A864}"/>
              </a:ext>
            </a:extLst>
          </p:cNvPr>
          <p:cNvCxnSpPr>
            <a:cxnSpLocks/>
            <a:endCxn id="477" idx="2"/>
          </p:cNvCxnSpPr>
          <p:nvPr/>
        </p:nvCxnSpPr>
        <p:spPr>
          <a:xfrm>
            <a:off x="4591148" y="3088247"/>
            <a:ext cx="959396" cy="281700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5CA531B0-3318-4C14-8390-979FDE7AD055}"/>
              </a:ext>
            </a:extLst>
          </p:cNvPr>
          <p:cNvCxnSpPr>
            <a:cxnSpLocks/>
            <a:endCxn id="477" idx="5"/>
          </p:cNvCxnSpPr>
          <p:nvPr/>
        </p:nvCxnSpPr>
        <p:spPr>
          <a:xfrm flipH="1" flipV="1">
            <a:off x="5767371" y="3452443"/>
            <a:ext cx="464761" cy="22935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Oval 507">
            <a:extLst>
              <a:ext uri="{FF2B5EF4-FFF2-40B4-BE49-F238E27FC236}">
                <a16:creationId xmlns:a16="http://schemas.microsoft.com/office/drawing/2014/main" id="{20D5D1E0-267B-4A16-B86A-B980E02544BB}"/>
              </a:ext>
            </a:extLst>
          </p:cNvPr>
          <p:cNvSpPr/>
          <p:nvPr/>
        </p:nvSpPr>
        <p:spPr bwMode="auto">
          <a:xfrm>
            <a:off x="5566408" y="5241196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26DA43D4-FE82-4489-9C8E-D885C56BFE42}"/>
              </a:ext>
            </a:extLst>
          </p:cNvPr>
          <p:cNvCxnSpPr>
            <a:cxnSpLocks/>
          </p:cNvCxnSpPr>
          <p:nvPr/>
        </p:nvCxnSpPr>
        <p:spPr>
          <a:xfrm flipH="1">
            <a:off x="5608188" y="4933465"/>
            <a:ext cx="204653" cy="362207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89236AEB-40DF-4237-9A99-5B4B980B6876}"/>
              </a:ext>
            </a:extLst>
          </p:cNvPr>
          <p:cNvCxnSpPr>
            <a:cxnSpLocks/>
          </p:cNvCxnSpPr>
          <p:nvPr/>
        </p:nvCxnSpPr>
        <p:spPr>
          <a:xfrm>
            <a:off x="5188898" y="4731732"/>
            <a:ext cx="818613" cy="163909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>
            <a:extLst>
              <a:ext uri="{FF2B5EF4-FFF2-40B4-BE49-F238E27FC236}">
                <a16:creationId xmlns:a16="http://schemas.microsoft.com/office/drawing/2014/main" id="{BE46F2B0-3D4B-49A3-B451-D83A6AC84D6A}"/>
              </a:ext>
            </a:extLst>
          </p:cNvPr>
          <p:cNvCxnSpPr>
            <a:cxnSpLocks/>
          </p:cNvCxnSpPr>
          <p:nvPr/>
        </p:nvCxnSpPr>
        <p:spPr>
          <a:xfrm flipV="1">
            <a:off x="6784877" y="6016386"/>
            <a:ext cx="714122" cy="297129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>
            <a:extLst>
              <a:ext uri="{FF2B5EF4-FFF2-40B4-BE49-F238E27FC236}">
                <a16:creationId xmlns:a16="http://schemas.microsoft.com/office/drawing/2014/main" id="{E187900D-93F3-41B6-9CAE-036C2BD3A9FC}"/>
              </a:ext>
            </a:extLst>
          </p:cNvPr>
          <p:cNvCxnSpPr>
            <a:cxnSpLocks/>
            <a:endCxn id="477" idx="2"/>
          </p:cNvCxnSpPr>
          <p:nvPr/>
        </p:nvCxnSpPr>
        <p:spPr>
          <a:xfrm flipV="1">
            <a:off x="4572871" y="3369948"/>
            <a:ext cx="977673" cy="174742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" name="Oval 512">
            <a:extLst>
              <a:ext uri="{FF2B5EF4-FFF2-40B4-BE49-F238E27FC236}">
                <a16:creationId xmlns:a16="http://schemas.microsoft.com/office/drawing/2014/main" id="{165C4EBE-3225-4591-A9BD-C02EF95E60AD}"/>
              </a:ext>
            </a:extLst>
          </p:cNvPr>
          <p:cNvSpPr/>
          <p:nvPr/>
        </p:nvSpPr>
        <p:spPr bwMode="auto">
          <a:xfrm>
            <a:off x="3031075" y="2575022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D3A8D0F1-81D4-4B8C-91B3-B84374AFF29A}"/>
              </a:ext>
            </a:extLst>
          </p:cNvPr>
          <p:cNvCxnSpPr>
            <a:cxnSpLocks/>
          </p:cNvCxnSpPr>
          <p:nvPr/>
        </p:nvCxnSpPr>
        <p:spPr>
          <a:xfrm>
            <a:off x="3155791" y="2728386"/>
            <a:ext cx="96385" cy="575156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6" name="Oval 515">
            <a:extLst>
              <a:ext uri="{FF2B5EF4-FFF2-40B4-BE49-F238E27FC236}">
                <a16:creationId xmlns:a16="http://schemas.microsoft.com/office/drawing/2014/main" id="{B10D25B2-17C2-45B2-808A-94A6E3FE6B15}"/>
              </a:ext>
            </a:extLst>
          </p:cNvPr>
          <p:cNvSpPr/>
          <p:nvPr/>
        </p:nvSpPr>
        <p:spPr bwMode="auto">
          <a:xfrm>
            <a:off x="4049277" y="3101983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C13137B4-8A7F-43B2-918A-6985C3604FD2}"/>
              </a:ext>
            </a:extLst>
          </p:cNvPr>
          <p:cNvCxnSpPr>
            <a:cxnSpLocks/>
          </p:cNvCxnSpPr>
          <p:nvPr/>
        </p:nvCxnSpPr>
        <p:spPr>
          <a:xfrm flipH="1">
            <a:off x="4088260" y="3131611"/>
            <a:ext cx="17471" cy="217781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8" name="Rectangle 517">
            <a:extLst>
              <a:ext uri="{FF2B5EF4-FFF2-40B4-BE49-F238E27FC236}">
                <a16:creationId xmlns:a16="http://schemas.microsoft.com/office/drawing/2014/main" id="{AB184FD6-D87A-4247-B186-66DA38E063B3}"/>
              </a:ext>
            </a:extLst>
          </p:cNvPr>
          <p:cNvSpPr/>
          <p:nvPr/>
        </p:nvSpPr>
        <p:spPr>
          <a:xfrm>
            <a:off x="4850920" y="4221271"/>
            <a:ext cx="931971" cy="267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Web parts</a:t>
            </a:r>
          </a:p>
        </p:txBody>
      </p:sp>
      <p:sp>
        <p:nvSpPr>
          <p:cNvPr id="519" name="Rectangle 518">
            <a:extLst>
              <a:ext uri="{FF2B5EF4-FFF2-40B4-BE49-F238E27FC236}">
                <a16:creationId xmlns:a16="http://schemas.microsoft.com/office/drawing/2014/main" id="{A39682B3-5894-4132-8062-09085094A1CA}"/>
              </a:ext>
            </a:extLst>
          </p:cNvPr>
          <p:cNvSpPr/>
          <p:nvPr/>
        </p:nvSpPr>
        <p:spPr>
          <a:xfrm>
            <a:off x="4849618" y="5387103"/>
            <a:ext cx="983788" cy="439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Extension</a:t>
            </a:r>
            <a:b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footer</a:t>
            </a:r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9B62D529-A169-47EF-81B1-1D3B7F9DC486}"/>
              </a:ext>
            </a:extLst>
          </p:cNvPr>
          <p:cNvSpPr/>
          <p:nvPr/>
        </p:nvSpPr>
        <p:spPr>
          <a:xfrm>
            <a:off x="1061734" y="4814279"/>
            <a:ext cx="1335835" cy="454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32114" fontAlgn="base"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Page visuals</a:t>
            </a:r>
            <a:br>
              <a:rPr lang="en-US" sz="1224">
                <a:gradFill>
                  <a:gsLst>
                    <a:gs pos="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lang="en-US" sz="1071" ker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Office UI Fabric</a:t>
            </a:r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3CCAF02A-76B6-4C7D-B0D3-CAF4F1AEBA45}"/>
              </a:ext>
            </a:extLst>
          </p:cNvPr>
          <p:cNvSpPr/>
          <p:nvPr/>
        </p:nvSpPr>
        <p:spPr>
          <a:xfrm>
            <a:off x="1297840" y="3382319"/>
            <a:ext cx="1112654" cy="439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Extension</a:t>
            </a:r>
            <a:b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</a:b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header</a:t>
            </a:r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9FDC405F-882F-4AF4-829C-A10F8C91ED8F}"/>
              </a:ext>
            </a:extLst>
          </p:cNvPr>
          <p:cNvSpPr/>
          <p:nvPr/>
        </p:nvSpPr>
        <p:spPr bwMode="auto">
          <a:xfrm rot="10800000">
            <a:off x="10533227" y="607294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DFBA77C2-9B23-4BA6-ACBD-FAE5341A8BD7}"/>
              </a:ext>
            </a:extLst>
          </p:cNvPr>
          <p:cNvSpPr/>
          <p:nvPr/>
        </p:nvSpPr>
        <p:spPr bwMode="auto">
          <a:xfrm rot="10800000">
            <a:off x="11368947" y="5867633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149FD45F-FCF4-4786-AD7E-B5CE33AADB19}"/>
              </a:ext>
            </a:extLst>
          </p:cNvPr>
          <p:cNvSpPr/>
          <p:nvPr/>
        </p:nvSpPr>
        <p:spPr bwMode="auto">
          <a:xfrm rot="10800000">
            <a:off x="11431265" y="5394079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ECAA50D4-BB1A-4F03-9920-E35973A04573}"/>
              </a:ext>
            </a:extLst>
          </p:cNvPr>
          <p:cNvCxnSpPr>
            <a:cxnSpLocks/>
            <a:stCxn id="546" idx="5"/>
            <a:endCxn id="522" idx="7"/>
          </p:cNvCxnSpPr>
          <p:nvPr/>
        </p:nvCxnSpPr>
        <p:spPr>
          <a:xfrm>
            <a:off x="10043199" y="5637254"/>
            <a:ext cx="527230" cy="63485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3C8B03A9-0A65-4870-841F-382740D972A3}"/>
              </a:ext>
            </a:extLst>
          </p:cNvPr>
          <p:cNvCxnSpPr>
            <a:cxnSpLocks/>
            <a:stCxn id="524" idx="0"/>
            <a:endCxn id="522" idx="0"/>
          </p:cNvCxnSpPr>
          <p:nvPr/>
        </p:nvCxnSpPr>
        <p:spPr>
          <a:xfrm flipH="1">
            <a:off x="10660240" y="5484035"/>
            <a:ext cx="819991" cy="822243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7" name="Rectangle 526">
            <a:extLst>
              <a:ext uri="{FF2B5EF4-FFF2-40B4-BE49-F238E27FC236}">
                <a16:creationId xmlns:a16="http://schemas.microsoft.com/office/drawing/2014/main" id="{0E3708A7-4BEF-4A7E-860B-7115EC71A406}"/>
              </a:ext>
            </a:extLst>
          </p:cNvPr>
          <p:cNvSpPr/>
          <p:nvPr/>
        </p:nvSpPr>
        <p:spPr>
          <a:xfrm>
            <a:off x="4852094" y="3466563"/>
            <a:ext cx="1062253" cy="439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Application pages</a:t>
            </a:r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F011B354-48AA-4D05-AEDB-9862CA03EB3F}"/>
              </a:ext>
            </a:extLst>
          </p:cNvPr>
          <p:cNvSpPr/>
          <p:nvPr/>
        </p:nvSpPr>
        <p:spPr bwMode="auto">
          <a:xfrm>
            <a:off x="2342887" y="4644441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8897D0F6-336C-48D6-9E1A-FB3CBAC7723D}"/>
              </a:ext>
            </a:extLst>
          </p:cNvPr>
          <p:cNvSpPr/>
          <p:nvPr/>
        </p:nvSpPr>
        <p:spPr bwMode="auto">
          <a:xfrm>
            <a:off x="4447420" y="5732529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0" name="Oval 529">
            <a:extLst>
              <a:ext uri="{FF2B5EF4-FFF2-40B4-BE49-F238E27FC236}">
                <a16:creationId xmlns:a16="http://schemas.microsoft.com/office/drawing/2014/main" id="{43F338E4-6DA0-4A6D-B585-1D3FA082BD26}"/>
              </a:ext>
            </a:extLst>
          </p:cNvPr>
          <p:cNvSpPr/>
          <p:nvPr/>
        </p:nvSpPr>
        <p:spPr bwMode="auto">
          <a:xfrm>
            <a:off x="7384283" y="5880869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C24CB08C-90EA-4007-BDD6-E5BE3C8EF76B}"/>
              </a:ext>
            </a:extLst>
          </p:cNvPr>
          <p:cNvSpPr/>
          <p:nvPr/>
        </p:nvSpPr>
        <p:spPr bwMode="auto">
          <a:xfrm>
            <a:off x="6359729" y="4176969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81D75A79-9E63-4002-A51B-EACBEF8B2EB0}"/>
              </a:ext>
            </a:extLst>
          </p:cNvPr>
          <p:cNvSpPr/>
          <p:nvPr/>
        </p:nvSpPr>
        <p:spPr bwMode="auto">
          <a:xfrm>
            <a:off x="5893397" y="4027836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3" name="Oval 532">
            <a:extLst>
              <a:ext uri="{FF2B5EF4-FFF2-40B4-BE49-F238E27FC236}">
                <a16:creationId xmlns:a16="http://schemas.microsoft.com/office/drawing/2014/main" id="{EBD7ABE9-5866-4763-ADAA-C85756D8F751}"/>
              </a:ext>
            </a:extLst>
          </p:cNvPr>
          <p:cNvSpPr/>
          <p:nvPr/>
        </p:nvSpPr>
        <p:spPr bwMode="auto">
          <a:xfrm>
            <a:off x="6172629" y="3631449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64DE2D08-6EBC-42D2-8D7F-1B88E73B38BF}"/>
              </a:ext>
            </a:extLst>
          </p:cNvPr>
          <p:cNvCxnSpPr>
            <a:cxnSpLocks/>
          </p:cNvCxnSpPr>
          <p:nvPr/>
        </p:nvCxnSpPr>
        <p:spPr>
          <a:xfrm>
            <a:off x="6985017" y="5718576"/>
            <a:ext cx="577526" cy="245342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0" name="Oval 539">
            <a:extLst>
              <a:ext uri="{FF2B5EF4-FFF2-40B4-BE49-F238E27FC236}">
                <a16:creationId xmlns:a16="http://schemas.microsoft.com/office/drawing/2014/main" id="{4F957199-1055-42EF-BD7A-EEB6511AC611}"/>
              </a:ext>
            </a:extLst>
          </p:cNvPr>
          <p:cNvSpPr/>
          <p:nvPr/>
        </p:nvSpPr>
        <p:spPr bwMode="auto">
          <a:xfrm>
            <a:off x="6878961" y="5646901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3D69F962-73DD-4DD7-8B07-1E59D0BF1B90}"/>
              </a:ext>
            </a:extLst>
          </p:cNvPr>
          <p:cNvCxnSpPr>
            <a:cxnSpLocks/>
            <a:stCxn id="540" idx="0"/>
          </p:cNvCxnSpPr>
          <p:nvPr/>
        </p:nvCxnSpPr>
        <p:spPr>
          <a:xfrm flipH="1" flipV="1">
            <a:off x="6486743" y="4268279"/>
            <a:ext cx="467325" cy="1378621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" name="Oval 541">
            <a:extLst>
              <a:ext uri="{FF2B5EF4-FFF2-40B4-BE49-F238E27FC236}">
                <a16:creationId xmlns:a16="http://schemas.microsoft.com/office/drawing/2014/main" id="{0FF862E3-27B8-4FBF-9E45-07644027AAF0}"/>
              </a:ext>
            </a:extLst>
          </p:cNvPr>
          <p:cNvSpPr/>
          <p:nvPr/>
        </p:nvSpPr>
        <p:spPr bwMode="auto">
          <a:xfrm>
            <a:off x="7475189" y="2762635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3" name="Oval 542">
            <a:extLst>
              <a:ext uri="{FF2B5EF4-FFF2-40B4-BE49-F238E27FC236}">
                <a16:creationId xmlns:a16="http://schemas.microsoft.com/office/drawing/2014/main" id="{D426D02E-AE0C-41AC-AB81-CB4AF8EAFAAE}"/>
              </a:ext>
            </a:extLst>
          </p:cNvPr>
          <p:cNvSpPr/>
          <p:nvPr/>
        </p:nvSpPr>
        <p:spPr bwMode="auto">
          <a:xfrm>
            <a:off x="8470514" y="3264307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52C420E2-2892-43BA-8755-9C6603267640}"/>
              </a:ext>
            </a:extLst>
          </p:cNvPr>
          <p:cNvSpPr/>
          <p:nvPr/>
        </p:nvSpPr>
        <p:spPr bwMode="auto">
          <a:xfrm>
            <a:off x="10691618" y="3146960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1F85775B-DC4E-4AEF-B38D-8A557C5B9862}"/>
              </a:ext>
            </a:extLst>
          </p:cNvPr>
          <p:cNvSpPr/>
          <p:nvPr/>
        </p:nvSpPr>
        <p:spPr bwMode="auto">
          <a:xfrm>
            <a:off x="10880675" y="4871718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2645DF3F-B413-4840-993E-1D1542F7D309}"/>
              </a:ext>
            </a:extLst>
          </p:cNvPr>
          <p:cNvSpPr/>
          <p:nvPr/>
        </p:nvSpPr>
        <p:spPr bwMode="auto">
          <a:xfrm>
            <a:off x="9959605" y="5560472"/>
            <a:ext cx="97936" cy="89956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6A65F479-9719-4C6F-9B9B-7A70AC08299B}"/>
              </a:ext>
            </a:extLst>
          </p:cNvPr>
          <p:cNvSpPr/>
          <p:nvPr/>
        </p:nvSpPr>
        <p:spPr bwMode="auto">
          <a:xfrm>
            <a:off x="9457894" y="5710903"/>
            <a:ext cx="167453" cy="168873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522F22F6-C9F2-4640-A145-874CAEE53863}"/>
              </a:ext>
            </a:extLst>
          </p:cNvPr>
          <p:cNvSpPr/>
          <p:nvPr/>
        </p:nvSpPr>
        <p:spPr bwMode="auto">
          <a:xfrm>
            <a:off x="9410602" y="6269663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979160AC-E59F-4CC6-BEBE-6557EF0DB339}"/>
              </a:ext>
            </a:extLst>
          </p:cNvPr>
          <p:cNvSpPr/>
          <p:nvPr/>
        </p:nvSpPr>
        <p:spPr bwMode="auto">
          <a:xfrm>
            <a:off x="8189063" y="540172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4" name="Rectangle 20">
            <a:extLst>
              <a:ext uri="{FF2B5EF4-FFF2-40B4-BE49-F238E27FC236}">
                <a16:creationId xmlns:a16="http://schemas.microsoft.com/office/drawing/2014/main" id="{31486D49-FAE4-446D-A412-7722CC5A1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17" y="3694292"/>
            <a:ext cx="2308353" cy="1619893"/>
          </a:xfrm>
          <a:prstGeom prst="rect">
            <a:avLst/>
          </a:pr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76" tIns="45688" rIns="91376" bIns="45688" numCol="1" anchor="t" anchorCtr="0" compatLnSpc="1">
            <a:prstTxWarp prst="textNoShape">
              <a:avLst/>
            </a:prstTxWarp>
          </a:bodyPr>
          <a:lstStyle/>
          <a:p>
            <a:pPr defTabSz="931847">
              <a:defRPr/>
            </a:pPr>
            <a:endParaRPr lang="en-US" sz="1836">
              <a:solidFill>
                <a:srgbClr val="404040"/>
              </a:solidFill>
              <a:latin typeface="Segoe UI Semilight"/>
            </a:endParaRPr>
          </a:p>
        </p:txBody>
      </p:sp>
      <p:sp>
        <p:nvSpPr>
          <p:cNvPr id="585" name="Oval 21">
            <a:extLst>
              <a:ext uri="{FF2B5EF4-FFF2-40B4-BE49-F238E27FC236}">
                <a16:creationId xmlns:a16="http://schemas.microsoft.com/office/drawing/2014/main" id="{17616271-AA40-484A-A2BB-A04D1A05D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243" y="3728708"/>
            <a:ext cx="51897" cy="52774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76" tIns="45688" rIns="91376" bIns="45688" numCol="1" anchor="t" anchorCtr="0" compatLnSpc="1">
            <a:prstTxWarp prst="textNoShape">
              <a:avLst/>
            </a:prstTxWarp>
          </a:bodyPr>
          <a:lstStyle/>
          <a:p>
            <a:pPr defTabSz="931847">
              <a:defRPr/>
            </a:pPr>
            <a:endParaRPr lang="en-US" sz="1836">
              <a:solidFill>
                <a:srgbClr val="404040"/>
              </a:solidFill>
              <a:latin typeface="Segoe UI Semilight"/>
            </a:endParaRPr>
          </a:p>
        </p:txBody>
      </p:sp>
      <p:sp>
        <p:nvSpPr>
          <p:cNvPr id="586" name="Rectangle 22">
            <a:extLst>
              <a:ext uri="{FF2B5EF4-FFF2-40B4-BE49-F238E27FC236}">
                <a16:creationId xmlns:a16="http://schemas.microsoft.com/office/drawing/2014/main" id="{A8F3AE40-10FA-4C37-9E52-DB46E0AE8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762" y="3818194"/>
            <a:ext cx="2152657" cy="1427156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76" tIns="45688" rIns="91376" bIns="45688" numCol="1" anchor="t" anchorCtr="0" compatLnSpc="1">
            <a:prstTxWarp prst="textNoShape">
              <a:avLst/>
            </a:prstTxWarp>
          </a:bodyPr>
          <a:lstStyle/>
          <a:p>
            <a:pPr defTabSz="931847">
              <a:defRPr/>
            </a:pPr>
            <a:endParaRPr lang="en-US" sz="1836">
              <a:solidFill>
                <a:srgbClr val="404040"/>
              </a:solidFill>
              <a:latin typeface="Segoe UI Semilight"/>
            </a:endParaRPr>
          </a:p>
        </p:txBody>
      </p:sp>
      <p:sp>
        <p:nvSpPr>
          <p:cNvPr id="587" name="Freeform 23">
            <a:extLst>
              <a:ext uri="{FF2B5EF4-FFF2-40B4-BE49-F238E27FC236}">
                <a16:creationId xmlns:a16="http://schemas.microsoft.com/office/drawing/2014/main" id="{465DD87F-8BAC-4CA6-A906-06933083E2D6}"/>
              </a:ext>
            </a:extLst>
          </p:cNvPr>
          <p:cNvSpPr>
            <a:spLocks/>
          </p:cNvSpPr>
          <p:nvPr/>
        </p:nvSpPr>
        <p:spPr bwMode="auto">
          <a:xfrm>
            <a:off x="6626241" y="5332539"/>
            <a:ext cx="2992061" cy="123902"/>
          </a:xfrm>
          <a:custGeom>
            <a:avLst/>
            <a:gdLst>
              <a:gd name="T0" fmla="*/ 0 w 175"/>
              <a:gd name="T1" fmla="*/ 0 h 7"/>
              <a:gd name="T2" fmla="*/ 0 w 175"/>
              <a:gd name="T3" fmla="*/ 1 h 7"/>
              <a:gd name="T4" fmla="*/ 7 w 175"/>
              <a:gd name="T5" fmla="*/ 7 h 7"/>
              <a:gd name="T6" fmla="*/ 168 w 175"/>
              <a:gd name="T7" fmla="*/ 7 h 7"/>
              <a:gd name="T8" fmla="*/ 175 w 175"/>
              <a:gd name="T9" fmla="*/ 1 h 7"/>
              <a:gd name="T10" fmla="*/ 175 w 175"/>
              <a:gd name="T11" fmla="*/ 0 h 7"/>
              <a:gd name="T12" fmla="*/ 0 w 175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7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4"/>
                  <a:pt x="3" y="7"/>
                  <a:pt x="7" y="7"/>
                </a:cubicBezTo>
                <a:cubicBezTo>
                  <a:pt x="168" y="7"/>
                  <a:pt x="168" y="7"/>
                  <a:pt x="168" y="7"/>
                </a:cubicBezTo>
                <a:cubicBezTo>
                  <a:pt x="172" y="7"/>
                  <a:pt x="175" y="4"/>
                  <a:pt x="175" y="1"/>
                </a:cubicBezTo>
                <a:cubicBezTo>
                  <a:pt x="175" y="0"/>
                  <a:pt x="175" y="0"/>
                  <a:pt x="175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76" tIns="45688" rIns="91376" bIns="45688" numCol="1" anchor="t" anchorCtr="0" compatLnSpc="1">
            <a:prstTxWarp prst="textNoShape">
              <a:avLst/>
            </a:prstTxWarp>
          </a:bodyPr>
          <a:lstStyle/>
          <a:p>
            <a:pPr defTabSz="931847">
              <a:defRPr/>
            </a:pPr>
            <a:endParaRPr lang="en-US" sz="1836">
              <a:solidFill>
                <a:srgbClr val="404040"/>
              </a:solidFill>
              <a:latin typeface="Segoe UI Semilight"/>
            </a:endParaRPr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6BECBA1F-630B-40F2-9FAE-7326D53FFEB6}"/>
              </a:ext>
            </a:extLst>
          </p:cNvPr>
          <p:cNvSpPr/>
          <p:nvPr/>
        </p:nvSpPr>
        <p:spPr bwMode="auto">
          <a:xfrm>
            <a:off x="7070763" y="3985642"/>
            <a:ext cx="428238" cy="12597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205">
              <a:defRPr/>
            </a:pPr>
            <a:endParaRPr lang="en-US" sz="17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1A041A22-58F0-42FF-98D1-8979657B5331}"/>
              </a:ext>
            </a:extLst>
          </p:cNvPr>
          <p:cNvSpPr/>
          <p:nvPr/>
        </p:nvSpPr>
        <p:spPr bwMode="auto">
          <a:xfrm>
            <a:off x="7070762" y="3818196"/>
            <a:ext cx="2152657" cy="167444"/>
          </a:xfrm>
          <a:prstGeom prst="rect">
            <a:avLst/>
          </a:prstGeom>
          <a:solidFill>
            <a:srgbClr val="4B5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205">
              <a:defRPr/>
            </a:pPr>
            <a:endParaRPr lang="en-US" sz="176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A9D52ED4-FEC1-4350-B22E-41947EE661B0}"/>
              </a:ext>
            </a:extLst>
          </p:cNvPr>
          <p:cNvSpPr/>
          <p:nvPr/>
        </p:nvSpPr>
        <p:spPr bwMode="auto">
          <a:xfrm>
            <a:off x="7725731" y="3860802"/>
            <a:ext cx="842717" cy="82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205">
              <a:defRPr/>
            </a:pPr>
            <a:endParaRPr lang="en-US" sz="1763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91" name="Group 590">
            <a:extLst>
              <a:ext uri="{FF2B5EF4-FFF2-40B4-BE49-F238E27FC236}">
                <a16:creationId xmlns:a16="http://schemas.microsoft.com/office/drawing/2014/main" id="{E7BD56BA-4BFB-49A7-A9D1-6CC1EA284CA5}"/>
              </a:ext>
            </a:extLst>
          </p:cNvPr>
          <p:cNvGrpSpPr/>
          <p:nvPr/>
        </p:nvGrpSpPr>
        <p:grpSpPr>
          <a:xfrm>
            <a:off x="8847159" y="3835582"/>
            <a:ext cx="336951" cy="132172"/>
            <a:chOff x="6763556" y="4245974"/>
            <a:chExt cx="168631" cy="65051"/>
          </a:xfrm>
        </p:grpSpPr>
        <p:cxnSp>
          <p:nvCxnSpPr>
            <p:cNvPr id="610" name="Straight Connector 609">
              <a:extLst>
                <a:ext uri="{FF2B5EF4-FFF2-40B4-BE49-F238E27FC236}">
                  <a16:creationId xmlns:a16="http://schemas.microsoft.com/office/drawing/2014/main" id="{F6D9C806-60BD-4A5D-B888-0C41A6AC6E6A}"/>
                </a:ext>
              </a:extLst>
            </p:cNvPr>
            <p:cNvCxnSpPr/>
            <p:nvPr/>
          </p:nvCxnSpPr>
          <p:spPr>
            <a:xfrm>
              <a:off x="6763556" y="4288991"/>
              <a:ext cx="32434" cy="0"/>
            </a:xfrm>
            <a:prstGeom prst="line">
              <a:avLst/>
            </a:prstGeom>
            <a:ln w="635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A82B83A1-E7AE-4A61-89F9-B8E759816A45}"/>
                </a:ext>
              </a:extLst>
            </p:cNvPr>
            <p:cNvSpPr/>
            <p:nvPr/>
          </p:nvSpPr>
          <p:spPr bwMode="auto">
            <a:xfrm>
              <a:off x="6822551" y="4262559"/>
              <a:ext cx="33121" cy="33121"/>
            </a:xfrm>
            <a:prstGeom prst="rect">
              <a:avLst/>
            </a:prstGeom>
            <a:noFill/>
            <a:ln w="6350"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1" tIns="149154" rIns="186441" bIns="14915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4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2" name="Multiplication Sign 611">
              <a:extLst>
                <a:ext uri="{FF2B5EF4-FFF2-40B4-BE49-F238E27FC236}">
                  <a16:creationId xmlns:a16="http://schemas.microsoft.com/office/drawing/2014/main" id="{322C5CEE-4CC3-4F90-99FD-3F5DF6299AD9}"/>
                </a:ext>
              </a:extLst>
            </p:cNvPr>
            <p:cNvSpPr/>
            <p:nvPr/>
          </p:nvSpPr>
          <p:spPr bwMode="auto">
            <a:xfrm>
              <a:off x="6867136" y="4245974"/>
              <a:ext cx="65051" cy="65051"/>
            </a:xfrm>
            <a:prstGeom prst="mathMultiply">
              <a:avLst>
                <a:gd name="adj1" fmla="val 7521"/>
              </a:avLst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68" tIns="149175" rIns="186468" bIns="14917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663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4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92" name="Rectangle 591">
            <a:extLst>
              <a:ext uri="{FF2B5EF4-FFF2-40B4-BE49-F238E27FC236}">
                <a16:creationId xmlns:a16="http://schemas.microsoft.com/office/drawing/2014/main" id="{4C575DA9-C5A6-496A-8E41-0D75F1B831B6}"/>
              </a:ext>
            </a:extLst>
          </p:cNvPr>
          <p:cNvSpPr/>
          <p:nvPr/>
        </p:nvSpPr>
        <p:spPr bwMode="auto">
          <a:xfrm>
            <a:off x="7070763" y="3985641"/>
            <a:ext cx="110969" cy="1259708"/>
          </a:xfrm>
          <a:prstGeom prst="rect">
            <a:avLst/>
          </a:prstGeom>
          <a:solidFill>
            <a:srgbClr val="4B53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205">
              <a:defRPr/>
            </a:pPr>
            <a:endParaRPr lang="en-US" sz="1763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8A77917-70B7-4E2A-884E-641257E80089}"/>
              </a:ext>
            </a:extLst>
          </p:cNvPr>
          <p:cNvGrpSpPr/>
          <p:nvPr/>
        </p:nvGrpSpPr>
        <p:grpSpPr>
          <a:xfrm rot="10800000">
            <a:off x="7498998" y="3979740"/>
            <a:ext cx="1724421" cy="167445"/>
            <a:chOff x="7311016" y="5902324"/>
            <a:chExt cx="2372825" cy="219077"/>
          </a:xfrm>
        </p:grpSpPr>
        <p:sp>
          <p:nvSpPr>
            <p:cNvPr id="606" name="Rectangle 5">
              <a:extLst>
                <a:ext uri="{FF2B5EF4-FFF2-40B4-BE49-F238E27FC236}">
                  <a16:creationId xmlns:a16="http://schemas.microsoft.com/office/drawing/2014/main" id="{D99484F4-8FAC-4790-BA55-49D6B93B6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1016" y="5902324"/>
              <a:ext cx="2372825" cy="219077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607" name="Oval 35">
              <a:extLst>
                <a:ext uri="{FF2B5EF4-FFF2-40B4-BE49-F238E27FC236}">
                  <a16:creationId xmlns:a16="http://schemas.microsoft.com/office/drawing/2014/main" id="{66D0FF57-5FC1-4AD9-8FAA-1F1299E31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8528" y="5956300"/>
              <a:ext cx="117475" cy="10953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608" name="Oval 36">
              <a:extLst>
                <a:ext uri="{FF2B5EF4-FFF2-40B4-BE49-F238E27FC236}">
                  <a16:creationId xmlns:a16="http://schemas.microsoft.com/office/drawing/2014/main" id="{51F777DC-DDC8-4DE8-9CCF-38AD744AB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7303" y="5956300"/>
              <a:ext cx="117475" cy="10953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  <p:sp>
          <p:nvSpPr>
            <p:cNvPr id="609" name="Oval 37">
              <a:extLst>
                <a:ext uri="{FF2B5EF4-FFF2-40B4-BE49-F238E27FC236}">
                  <a16:creationId xmlns:a16="http://schemas.microsoft.com/office/drawing/2014/main" id="{A4B689C5-6660-431F-9DFD-0C9745F77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7915" y="5956300"/>
              <a:ext cx="117475" cy="109538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FI" sz="1836"/>
            </a:p>
          </p:txBody>
        </p:sp>
      </p:grpSp>
      <p:sp>
        <p:nvSpPr>
          <p:cNvPr id="594" name="Rectangle 7">
            <a:extLst>
              <a:ext uri="{FF2B5EF4-FFF2-40B4-BE49-F238E27FC236}">
                <a16:creationId xmlns:a16="http://schemas.microsoft.com/office/drawing/2014/main" id="{8A8B665C-AECF-42E2-98CD-A9293478E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424" y="4572250"/>
            <a:ext cx="492004" cy="41660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595" name="Rectangle 8">
            <a:extLst>
              <a:ext uri="{FF2B5EF4-FFF2-40B4-BE49-F238E27FC236}">
                <a16:creationId xmlns:a16="http://schemas.microsoft.com/office/drawing/2014/main" id="{45A39923-856E-4763-9709-5038A7628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424" y="4272805"/>
            <a:ext cx="738005" cy="41660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596" name="Rectangle 9">
            <a:extLst>
              <a:ext uri="{FF2B5EF4-FFF2-40B4-BE49-F238E27FC236}">
                <a16:creationId xmlns:a16="http://schemas.microsoft.com/office/drawing/2014/main" id="{DD82C165-6187-4C7E-B12C-7B892B244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424" y="4494134"/>
            <a:ext cx="738005" cy="41660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597" name="Rectangle 10">
            <a:extLst>
              <a:ext uri="{FF2B5EF4-FFF2-40B4-BE49-F238E27FC236}">
                <a16:creationId xmlns:a16="http://schemas.microsoft.com/office/drawing/2014/main" id="{07845201-04D4-456F-AC1E-201DFE295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424" y="4349475"/>
            <a:ext cx="492004" cy="41660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598" name="Freeform 15">
            <a:extLst>
              <a:ext uri="{FF2B5EF4-FFF2-40B4-BE49-F238E27FC236}">
                <a16:creationId xmlns:a16="http://schemas.microsoft.com/office/drawing/2014/main" id="{8A141254-9BCB-40D0-9A39-1080E4491535}"/>
              </a:ext>
            </a:extLst>
          </p:cNvPr>
          <p:cNvSpPr>
            <a:spLocks noEditPoints="1"/>
          </p:cNvSpPr>
          <p:nvPr/>
        </p:nvSpPr>
        <p:spPr bwMode="auto">
          <a:xfrm>
            <a:off x="8391380" y="4190350"/>
            <a:ext cx="792731" cy="431083"/>
          </a:xfrm>
          <a:custGeom>
            <a:avLst/>
            <a:gdLst>
              <a:gd name="T0" fmla="*/ 383 w 383"/>
              <a:gd name="T1" fmla="*/ 0 h 227"/>
              <a:gd name="T2" fmla="*/ 0 w 383"/>
              <a:gd name="T3" fmla="*/ 0 h 227"/>
              <a:gd name="T4" fmla="*/ 0 w 383"/>
              <a:gd name="T5" fmla="*/ 145 h 227"/>
              <a:gd name="T6" fmla="*/ 96 w 383"/>
              <a:gd name="T7" fmla="*/ 49 h 227"/>
              <a:gd name="T8" fmla="*/ 233 w 383"/>
              <a:gd name="T9" fmla="*/ 186 h 227"/>
              <a:gd name="T10" fmla="*/ 287 w 383"/>
              <a:gd name="T11" fmla="*/ 131 h 227"/>
              <a:gd name="T12" fmla="*/ 383 w 383"/>
              <a:gd name="T13" fmla="*/ 227 h 227"/>
              <a:gd name="T14" fmla="*/ 383 w 383"/>
              <a:gd name="T15" fmla="*/ 0 h 227"/>
              <a:gd name="T16" fmla="*/ 334 w 383"/>
              <a:gd name="T17" fmla="*/ 95 h 227"/>
              <a:gd name="T18" fmla="*/ 296 w 383"/>
              <a:gd name="T19" fmla="*/ 95 h 227"/>
              <a:gd name="T20" fmla="*/ 287 w 383"/>
              <a:gd name="T21" fmla="*/ 75 h 227"/>
              <a:gd name="T22" fmla="*/ 315 w 383"/>
              <a:gd name="T23" fmla="*/ 48 h 227"/>
              <a:gd name="T24" fmla="*/ 342 w 383"/>
              <a:gd name="T25" fmla="*/ 75 h 227"/>
              <a:gd name="T26" fmla="*/ 334 w 383"/>
              <a:gd name="T27" fmla="*/ 95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3" h="227">
                <a:moveTo>
                  <a:pt x="3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5"/>
                  <a:pt x="0" y="145"/>
                  <a:pt x="0" y="145"/>
                </a:cubicBezTo>
                <a:cubicBezTo>
                  <a:pt x="96" y="49"/>
                  <a:pt x="96" y="49"/>
                  <a:pt x="96" y="49"/>
                </a:cubicBezTo>
                <a:cubicBezTo>
                  <a:pt x="233" y="186"/>
                  <a:pt x="233" y="186"/>
                  <a:pt x="233" y="186"/>
                </a:cubicBezTo>
                <a:cubicBezTo>
                  <a:pt x="287" y="131"/>
                  <a:pt x="287" y="131"/>
                  <a:pt x="287" y="131"/>
                </a:cubicBezTo>
                <a:cubicBezTo>
                  <a:pt x="383" y="227"/>
                  <a:pt x="383" y="227"/>
                  <a:pt x="383" y="227"/>
                </a:cubicBezTo>
                <a:lnTo>
                  <a:pt x="383" y="0"/>
                </a:lnTo>
                <a:close/>
                <a:moveTo>
                  <a:pt x="334" y="95"/>
                </a:moveTo>
                <a:cubicBezTo>
                  <a:pt x="324" y="105"/>
                  <a:pt x="306" y="105"/>
                  <a:pt x="296" y="95"/>
                </a:cubicBezTo>
                <a:cubicBezTo>
                  <a:pt x="290" y="90"/>
                  <a:pt x="287" y="83"/>
                  <a:pt x="287" y="75"/>
                </a:cubicBezTo>
                <a:cubicBezTo>
                  <a:pt x="287" y="60"/>
                  <a:pt x="300" y="48"/>
                  <a:pt x="315" y="48"/>
                </a:cubicBezTo>
                <a:cubicBezTo>
                  <a:pt x="330" y="48"/>
                  <a:pt x="342" y="60"/>
                  <a:pt x="342" y="75"/>
                </a:cubicBezTo>
                <a:cubicBezTo>
                  <a:pt x="342" y="83"/>
                  <a:pt x="339" y="90"/>
                  <a:pt x="334" y="95"/>
                </a:cubicBezTo>
                <a:close/>
              </a:path>
            </a:pathLst>
          </a:cu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599" name="Freeform 16">
            <a:extLst>
              <a:ext uri="{FF2B5EF4-FFF2-40B4-BE49-F238E27FC236}">
                <a16:creationId xmlns:a16="http://schemas.microsoft.com/office/drawing/2014/main" id="{7E6CB97C-1FA3-49D2-89CF-60D5F4835EFD}"/>
              </a:ext>
            </a:extLst>
          </p:cNvPr>
          <p:cNvSpPr>
            <a:spLocks/>
          </p:cNvSpPr>
          <p:nvPr/>
        </p:nvSpPr>
        <p:spPr bwMode="auto">
          <a:xfrm>
            <a:off x="8391380" y="4365386"/>
            <a:ext cx="582976" cy="355861"/>
          </a:xfrm>
          <a:custGeom>
            <a:avLst/>
            <a:gdLst>
              <a:gd name="T0" fmla="*/ 0 w 403"/>
              <a:gd name="T1" fmla="*/ 246 h 246"/>
              <a:gd name="T2" fmla="*/ 403 w 403"/>
              <a:gd name="T3" fmla="*/ 246 h 246"/>
              <a:gd name="T4" fmla="*/ 137 w 403"/>
              <a:gd name="T5" fmla="*/ 0 h 246"/>
              <a:gd name="T6" fmla="*/ 0 w 403"/>
              <a:gd name="T7" fmla="*/ 127 h 246"/>
              <a:gd name="T8" fmla="*/ 0 w 403"/>
              <a:gd name="T9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" h="246">
                <a:moveTo>
                  <a:pt x="0" y="246"/>
                </a:moveTo>
                <a:lnTo>
                  <a:pt x="403" y="246"/>
                </a:lnTo>
                <a:lnTo>
                  <a:pt x="137" y="0"/>
                </a:lnTo>
                <a:lnTo>
                  <a:pt x="0" y="127"/>
                </a:lnTo>
                <a:lnTo>
                  <a:pt x="0" y="246"/>
                </a:lnTo>
                <a:close/>
              </a:path>
            </a:pathLst>
          </a:cu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600" name="Freeform 17">
            <a:extLst>
              <a:ext uri="{FF2B5EF4-FFF2-40B4-BE49-F238E27FC236}">
                <a16:creationId xmlns:a16="http://schemas.microsoft.com/office/drawing/2014/main" id="{7B3912B8-E082-4D71-A6C4-DE92FDB96AF9}"/>
              </a:ext>
            </a:extLst>
          </p:cNvPr>
          <p:cNvSpPr>
            <a:spLocks/>
          </p:cNvSpPr>
          <p:nvPr/>
        </p:nvSpPr>
        <p:spPr bwMode="auto">
          <a:xfrm>
            <a:off x="8912153" y="4523065"/>
            <a:ext cx="271959" cy="198183"/>
          </a:xfrm>
          <a:custGeom>
            <a:avLst/>
            <a:gdLst>
              <a:gd name="T0" fmla="*/ 188 w 188"/>
              <a:gd name="T1" fmla="*/ 126 h 137"/>
              <a:gd name="T2" fmla="*/ 51 w 188"/>
              <a:gd name="T3" fmla="*/ 0 h 137"/>
              <a:gd name="T4" fmla="*/ 0 w 188"/>
              <a:gd name="T5" fmla="*/ 46 h 137"/>
              <a:gd name="T6" fmla="*/ 99 w 188"/>
              <a:gd name="T7" fmla="*/ 137 h 137"/>
              <a:gd name="T8" fmla="*/ 188 w 188"/>
              <a:gd name="T9" fmla="*/ 137 h 137"/>
              <a:gd name="T10" fmla="*/ 188 w 188"/>
              <a:gd name="T11" fmla="*/ 126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8" h="137">
                <a:moveTo>
                  <a:pt x="188" y="126"/>
                </a:moveTo>
                <a:lnTo>
                  <a:pt x="51" y="0"/>
                </a:lnTo>
                <a:lnTo>
                  <a:pt x="0" y="46"/>
                </a:lnTo>
                <a:lnTo>
                  <a:pt x="99" y="137"/>
                </a:lnTo>
                <a:lnTo>
                  <a:pt x="188" y="137"/>
                </a:lnTo>
                <a:lnTo>
                  <a:pt x="188" y="126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601" name="Freeform 18">
            <a:extLst>
              <a:ext uri="{FF2B5EF4-FFF2-40B4-BE49-F238E27FC236}">
                <a16:creationId xmlns:a16="http://schemas.microsoft.com/office/drawing/2014/main" id="{17DBB4DB-9982-41E5-945D-106A0B921C71}"/>
              </a:ext>
            </a:extLst>
          </p:cNvPr>
          <p:cNvSpPr>
            <a:spLocks/>
          </p:cNvSpPr>
          <p:nvPr/>
        </p:nvSpPr>
        <p:spPr bwMode="auto">
          <a:xfrm>
            <a:off x="8987374" y="4281484"/>
            <a:ext cx="111386" cy="108495"/>
          </a:xfrm>
          <a:custGeom>
            <a:avLst/>
            <a:gdLst>
              <a:gd name="T0" fmla="*/ 27 w 54"/>
              <a:gd name="T1" fmla="*/ 0 h 57"/>
              <a:gd name="T2" fmla="*/ 0 w 54"/>
              <a:gd name="T3" fmla="*/ 28 h 57"/>
              <a:gd name="T4" fmla="*/ 8 w 54"/>
              <a:gd name="T5" fmla="*/ 47 h 57"/>
              <a:gd name="T6" fmla="*/ 46 w 54"/>
              <a:gd name="T7" fmla="*/ 47 h 57"/>
              <a:gd name="T8" fmla="*/ 54 w 54"/>
              <a:gd name="T9" fmla="*/ 27 h 57"/>
              <a:gd name="T10" fmla="*/ 27 w 54"/>
              <a:gd name="T11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" h="57">
                <a:moveTo>
                  <a:pt x="27" y="0"/>
                </a:moveTo>
                <a:cubicBezTo>
                  <a:pt x="12" y="0"/>
                  <a:pt x="0" y="12"/>
                  <a:pt x="0" y="28"/>
                </a:cubicBezTo>
                <a:cubicBezTo>
                  <a:pt x="0" y="35"/>
                  <a:pt x="3" y="42"/>
                  <a:pt x="8" y="47"/>
                </a:cubicBezTo>
                <a:cubicBezTo>
                  <a:pt x="18" y="57"/>
                  <a:pt x="36" y="57"/>
                  <a:pt x="46" y="47"/>
                </a:cubicBezTo>
                <a:cubicBezTo>
                  <a:pt x="51" y="42"/>
                  <a:pt x="54" y="35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602" name="Rectangle 7">
            <a:extLst>
              <a:ext uri="{FF2B5EF4-FFF2-40B4-BE49-F238E27FC236}">
                <a16:creationId xmlns:a16="http://schemas.microsoft.com/office/drawing/2014/main" id="{71480CE5-427D-4CE5-B182-1DB68AB70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187" y="5134594"/>
            <a:ext cx="492004" cy="41660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603" name="Rectangle 8">
            <a:extLst>
              <a:ext uri="{FF2B5EF4-FFF2-40B4-BE49-F238E27FC236}">
                <a16:creationId xmlns:a16="http://schemas.microsoft.com/office/drawing/2014/main" id="{909CDFFC-880E-4318-8575-85125874C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187" y="4835151"/>
            <a:ext cx="738005" cy="41660"/>
          </a:xfrm>
          <a:prstGeom prst="rect">
            <a:avLst/>
          </a:prstGeom>
          <a:solidFill>
            <a:srgbClr val="C2C2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604" name="Rectangle 9">
            <a:extLst>
              <a:ext uri="{FF2B5EF4-FFF2-40B4-BE49-F238E27FC236}">
                <a16:creationId xmlns:a16="http://schemas.microsoft.com/office/drawing/2014/main" id="{D039A515-B216-4F76-BF98-C5A98A577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187" y="5056479"/>
            <a:ext cx="738005" cy="41660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sp>
        <p:nvSpPr>
          <p:cNvPr id="605" name="Rectangle 10">
            <a:extLst>
              <a:ext uri="{FF2B5EF4-FFF2-40B4-BE49-F238E27FC236}">
                <a16:creationId xmlns:a16="http://schemas.microsoft.com/office/drawing/2014/main" id="{CC477AEB-E5C5-4A16-90A6-D1B85A856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6187" y="4911820"/>
            <a:ext cx="492004" cy="41660"/>
          </a:xfrm>
          <a:prstGeom prst="rect">
            <a:avLst/>
          </a:prstGeom>
          <a:solidFill>
            <a:srgbClr val="9393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47" tIns="46623" rIns="93247" bIns="46623" numCol="1" anchor="t" anchorCtr="0" compatLnSpc="1">
            <a:prstTxWarp prst="textNoShape">
              <a:avLst/>
            </a:prstTxWarp>
          </a:bodyPr>
          <a:lstStyle/>
          <a:p>
            <a:endParaRPr lang="en-FI" sz="1836"/>
          </a:p>
        </p:txBody>
      </p:sp>
      <p:cxnSp>
        <p:nvCxnSpPr>
          <p:cNvPr id="551" name="Straight Arrow Connector 550">
            <a:extLst>
              <a:ext uri="{FF2B5EF4-FFF2-40B4-BE49-F238E27FC236}">
                <a16:creationId xmlns:a16="http://schemas.microsoft.com/office/drawing/2014/main" id="{8F6CBF98-2AAF-499A-9DE3-4C6380B9C439}"/>
              </a:ext>
            </a:extLst>
          </p:cNvPr>
          <p:cNvCxnSpPr>
            <a:cxnSpLocks/>
          </p:cNvCxnSpPr>
          <p:nvPr/>
        </p:nvCxnSpPr>
        <p:spPr>
          <a:xfrm flipH="1" flipV="1">
            <a:off x="9289994" y="4012107"/>
            <a:ext cx="397352" cy="20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2" name="Rectangle 551">
            <a:extLst>
              <a:ext uri="{FF2B5EF4-FFF2-40B4-BE49-F238E27FC236}">
                <a16:creationId xmlns:a16="http://schemas.microsoft.com/office/drawing/2014/main" id="{A0872DC6-8BE0-4F34-9A78-A12FF20DBFC8}"/>
              </a:ext>
            </a:extLst>
          </p:cNvPr>
          <p:cNvSpPr/>
          <p:nvPr/>
        </p:nvSpPr>
        <p:spPr>
          <a:xfrm>
            <a:off x="9689963" y="3889015"/>
            <a:ext cx="1062253" cy="439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Custom tabs</a:t>
            </a:r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39DA26F9-5BFD-486A-B858-39A6D0E4437F}"/>
              </a:ext>
            </a:extLst>
          </p:cNvPr>
          <p:cNvSpPr/>
          <p:nvPr/>
        </p:nvSpPr>
        <p:spPr bwMode="auto">
          <a:xfrm>
            <a:off x="10340245" y="2538467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64ECD093-B8C6-4035-9B0A-B3680243E583}"/>
              </a:ext>
            </a:extLst>
          </p:cNvPr>
          <p:cNvSpPr/>
          <p:nvPr/>
        </p:nvSpPr>
        <p:spPr bwMode="auto">
          <a:xfrm rot="10800000">
            <a:off x="11054582" y="4154547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9F4ACE42-0074-452A-B1AE-63FCD2898FBE}"/>
              </a:ext>
            </a:extLst>
          </p:cNvPr>
          <p:cNvCxnSpPr>
            <a:cxnSpLocks/>
            <a:stCxn id="547" idx="7"/>
            <a:endCxn id="546" idx="3"/>
          </p:cNvCxnSpPr>
          <p:nvPr/>
        </p:nvCxnSpPr>
        <p:spPr>
          <a:xfrm flipV="1">
            <a:off x="9600824" y="5637253"/>
            <a:ext cx="373123" cy="98380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55F58B06-B9C5-40C7-8996-9CF1AF27F165}"/>
              </a:ext>
            </a:extLst>
          </p:cNvPr>
          <p:cNvCxnSpPr>
            <a:cxnSpLocks/>
            <a:stCxn id="548" idx="1"/>
            <a:endCxn id="549" idx="6"/>
          </p:cNvCxnSpPr>
          <p:nvPr/>
        </p:nvCxnSpPr>
        <p:spPr>
          <a:xfrm flipH="1" flipV="1">
            <a:off x="8443091" y="5518392"/>
            <a:ext cx="1004713" cy="785441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5D0CD62D-FA84-4C01-97DB-67954BD207A7}"/>
              </a:ext>
            </a:extLst>
          </p:cNvPr>
          <p:cNvCxnSpPr>
            <a:cxnSpLocks/>
            <a:stCxn id="548" idx="7"/>
            <a:endCxn id="546" idx="4"/>
          </p:cNvCxnSpPr>
          <p:nvPr/>
        </p:nvCxnSpPr>
        <p:spPr>
          <a:xfrm flipV="1">
            <a:off x="9627427" y="5650429"/>
            <a:ext cx="381146" cy="653407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4EEA049F-EC44-47AF-BD3B-98624ABC663A}"/>
              </a:ext>
            </a:extLst>
          </p:cNvPr>
          <p:cNvCxnSpPr>
            <a:cxnSpLocks/>
            <a:stCxn id="540" idx="3"/>
            <a:endCxn id="480" idx="7"/>
          </p:cNvCxnSpPr>
          <p:nvPr/>
        </p:nvCxnSpPr>
        <p:spPr>
          <a:xfrm flipH="1">
            <a:off x="6111980" y="5764249"/>
            <a:ext cx="788979" cy="531208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Oval 560">
            <a:extLst>
              <a:ext uri="{FF2B5EF4-FFF2-40B4-BE49-F238E27FC236}">
                <a16:creationId xmlns:a16="http://schemas.microsoft.com/office/drawing/2014/main" id="{F1AC4ADE-4DDF-4942-B8E0-B7223EC1607B}"/>
              </a:ext>
            </a:extLst>
          </p:cNvPr>
          <p:cNvSpPr/>
          <p:nvPr/>
        </p:nvSpPr>
        <p:spPr bwMode="auto">
          <a:xfrm>
            <a:off x="9628306" y="3516621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165399CF-65D8-4F63-9A1C-0D486DF6268F}"/>
              </a:ext>
            </a:extLst>
          </p:cNvPr>
          <p:cNvSpPr/>
          <p:nvPr/>
        </p:nvSpPr>
        <p:spPr bwMode="auto">
          <a:xfrm>
            <a:off x="6946260" y="3282341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66D16A04-BDE1-4AC2-9167-673B9D9D6727}"/>
              </a:ext>
            </a:extLst>
          </p:cNvPr>
          <p:cNvCxnSpPr>
            <a:cxnSpLocks/>
            <a:stCxn id="543" idx="6"/>
            <a:endCxn id="562" idx="6"/>
          </p:cNvCxnSpPr>
          <p:nvPr/>
        </p:nvCxnSpPr>
        <p:spPr>
          <a:xfrm flipH="1">
            <a:off x="7200288" y="3309284"/>
            <a:ext cx="1368161" cy="8972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E60C348A-585E-470E-8272-A6ED1608B7BE}"/>
              </a:ext>
            </a:extLst>
          </p:cNvPr>
          <p:cNvCxnSpPr>
            <a:cxnSpLocks/>
            <a:stCxn id="542" idx="3"/>
            <a:endCxn id="562" idx="7"/>
          </p:cNvCxnSpPr>
          <p:nvPr/>
        </p:nvCxnSpPr>
        <p:spPr>
          <a:xfrm flipH="1">
            <a:off x="7163087" y="2961796"/>
            <a:ext cx="349305" cy="354716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ED386E14-BAE8-41A2-BF2E-7BB929A61310}"/>
              </a:ext>
            </a:extLst>
          </p:cNvPr>
          <p:cNvCxnSpPr>
            <a:cxnSpLocks/>
            <a:stCxn id="542" idx="5"/>
            <a:endCxn id="543" idx="1"/>
          </p:cNvCxnSpPr>
          <p:nvPr/>
        </p:nvCxnSpPr>
        <p:spPr>
          <a:xfrm>
            <a:off x="7692017" y="2961797"/>
            <a:ext cx="792840" cy="315683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6F1BBE50-EF7C-4B3B-BF31-54AFDF7AC3DA}"/>
              </a:ext>
            </a:extLst>
          </p:cNvPr>
          <p:cNvCxnSpPr>
            <a:cxnSpLocks/>
            <a:stCxn id="524" idx="5"/>
            <a:endCxn id="545" idx="5"/>
          </p:cNvCxnSpPr>
          <p:nvPr/>
        </p:nvCxnSpPr>
        <p:spPr>
          <a:xfrm flipH="1" flipV="1">
            <a:off x="10964269" y="4948501"/>
            <a:ext cx="481338" cy="458752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7" name="Oval 566">
            <a:extLst>
              <a:ext uri="{FF2B5EF4-FFF2-40B4-BE49-F238E27FC236}">
                <a16:creationId xmlns:a16="http://schemas.microsoft.com/office/drawing/2014/main" id="{33B1BFF0-24E6-4E57-88B9-8E64881448E8}"/>
              </a:ext>
            </a:extLst>
          </p:cNvPr>
          <p:cNvSpPr/>
          <p:nvPr/>
        </p:nvSpPr>
        <p:spPr bwMode="auto">
          <a:xfrm rot="10800000">
            <a:off x="9995942" y="5241196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55CF362C-EC99-4B1A-8EA4-588C28A44716}"/>
              </a:ext>
            </a:extLst>
          </p:cNvPr>
          <p:cNvCxnSpPr>
            <a:cxnSpLocks/>
            <a:stCxn id="556" idx="4"/>
            <a:endCxn id="544" idx="4"/>
          </p:cNvCxnSpPr>
          <p:nvPr/>
        </p:nvCxnSpPr>
        <p:spPr>
          <a:xfrm flipH="1" flipV="1">
            <a:off x="10740586" y="3236916"/>
            <a:ext cx="441009" cy="917631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4008E332-E0C9-411C-A70B-785A1586A355}"/>
              </a:ext>
            </a:extLst>
          </p:cNvPr>
          <p:cNvCxnSpPr>
            <a:cxnSpLocks/>
            <a:stCxn id="561" idx="7"/>
            <a:endCxn id="555" idx="3"/>
          </p:cNvCxnSpPr>
          <p:nvPr/>
        </p:nvCxnSpPr>
        <p:spPr>
          <a:xfrm flipV="1">
            <a:off x="9756521" y="2737628"/>
            <a:ext cx="620926" cy="799126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CC13E455-61D4-4C03-9B0B-6C4CB60B7423}"/>
              </a:ext>
            </a:extLst>
          </p:cNvPr>
          <p:cNvCxnSpPr>
            <a:cxnSpLocks/>
            <a:stCxn id="561" idx="7"/>
            <a:endCxn id="544" idx="2"/>
          </p:cNvCxnSpPr>
          <p:nvPr/>
        </p:nvCxnSpPr>
        <p:spPr>
          <a:xfrm flipV="1">
            <a:off x="9756521" y="3191939"/>
            <a:ext cx="935097" cy="34481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2715F1E9-F8A3-42FB-A8F7-721E7875647A}"/>
              </a:ext>
            </a:extLst>
          </p:cNvPr>
          <p:cNvCxnSpPr>
            <a:cxnSpLocks/>
            <a:stCxn id="555" idx="5"/>
            <a:endCxn id="544" idx="1"/>
          </p:cNvCxnSpPr>
          <p:nvPr/>
        </p:nvCxnSpPr>
        <p:spPr>
          <a:xfrm>
            <a:off x="10557071" y="2737629"/>
            <a:ext cx="148889" cy="42250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5BC0E4A3-2352-412A-84DA-69838B8FDEE6}"/>
              </a:ext>
            </a:extLst>
          </p:cNvPr>
          <p:cNvCxnSpPr>
            <a:cxnSpLocks/>
            <a:stCxn id="523" idx="4"/>
            <a:endCxn id="524" idx="0"/>
          </p:cNvCxnSpPr>
          <p:nvPr/>
        </p:nvCxnSpPr>
        <p:spPr>
          <a:xfrm flipH="1" flipV="1">
            <a:off x="11480232" y="5484036"/>
            <a:ext cx="15729" cy="383598"/>
          </a:xfrm>
          <a:prstGeom prst="line">
            <a:avLst/>
          </a:prstGeom>
          <a:ln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3" name="Oval 572">
            <a:extLst>
              <a:ext uri="{FF2B5EF4-FFF2-40B4-BE49-F238E27FC236}">
                <a16:creationId xmlns:a16="http://schemas.microsoft.com/office/drawing/2014/main" id="{95C48BA1-ED74-4456-BBE8-790773AA9ECA}"/>
              </a:ext>
            </a:extLst>
          </p:cNvPr>
          <p:cNvSpPr/>
          <p:nvPr/>
        </p:nvSpPr>
        <p:spPr bwMode="auto">
          <a:xfrm>
            <a:off x="9097757" y="3082459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CB0A18B2-D844-470E-961D-288CA64D7CEE}"/>
              </a:ext>
            </a:extLst>
          </p:cNvPr>
          <p:cNvCxnSpPr>
            <a:cxnSpLocks/>
            <a:endCxn id="573" idx="3"/>
          </p:cNvCxnSpPr>
          <p:nvPr/>
        </p:nvCxnSpPr>
        <p:spPr>
          <a:xfrm flipV="1">
            <a:off x="8903927" y="3199807"/>
            <a:ext cx="215830" cy="521600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E6900DE5-5818-4614-9212-2CEC3B4EF37F}"/>
              </a:ext>
            </a:extLst>
          </p:cNvPr>
          <p:cNvCxnSpPr>
            <a:cxnSpLocks/>
            <a:stCxn id="576" idx="4"/>
            <a:endCxn id="573" idx="7"/>
          </p:cNvCxnSpPr>
          <p:nvPr/>
        </p:nvCxnSpPr>
        <p:spPr>
          <a:xfrm flipH="1">
            <a:off x="9225973" y="2802518"/>
            <a:ext cx="393950" cy="300076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6" name="Oval 575">
            <a:extLst>
              <a:ext uri="{FF2B5EF4-FFF2-40B4-BE49-F238E27FC236}">
                <a16:creationId xmlns:a16="http://schemas.microsoft.com/office/drawing/2014/main" id="{DE1144C3-FA5D-44D8-B8BD-3D4EE7BAA598}"/>
              </a:ext>
            </a:extLst>
          </p:cNvPr>
          <p:cNvSpPr/>
          <p:nvPr/>
        </p:nvSpPr>
        <p:spPr bwMode="auto">
          <a:xfrm>
            <a:off x="9492908" y="2569184"/>
            <a:ext cx="254028" cy="233332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7" name="Oval 576">
            <a:extLst>
              <a:ext uri="{FF2B5EF4-FFF2-40B4-BE49-F238E27FC236}">
                <a16:creationId xmlns:a16="http://schemas.microsoft.com/office/drawing/2014/main" id="{A1D56636-ABFA-41D0-A48C-DFD86CFDCFF6}"/>
              </a:ext>
            </a:extLst>
          </p:cNvPr>
          <p:cNvSpPr/>
          <p:nvPr/>
        </p:nvSpPr>
        <p:spPr bwMode="auto">
          <a:xfrm>
            <a:off x="10234736" y="4109780"/>
            <a:ext cx="150213" cy="137480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861EF7D5-9A68-411A-ADCF-AFFAAEDA740B}"/>
              </a:ext>
            </a:extLst>
          </p:cNvPr>
          <p:cNvCxnSpPr>
            <a:cxnSpLocks/>
            <a:stCxn id="584" idx="3"/>
            <a:endCxn id="577" idx="2"/>
          </p:cNvCxnSpPr>
          <p:nvPr/>
        </p:nvCxnSpPr>
        <p:spPr>
          <a:xfrm flipV="1">
            <a:off x="9293371" y="4178519"/>
            <a:ext cx="941365" cy="325718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3A1918C3-C1C8-4104-9576-04D1BDEE5AE0}"/>
              </a:ext>
            </a:extLst>
          </p:cNvPr>
          <p:cNvCxnSpPr>
            <a:cxnSpLocks/>
            <a:stCxn id="577" idx="5"/>
            <a:endCxn id="545" idx="1"/>
          </p:cNvCxnSpPr>
          <p:nvPr/>
        </p:nvCxnSpPr>
        <p:spPr>
          <a:xfrm>
            <a:off x="10362951" y="4227126"/>
            <a:ext cx="532067" cy="657765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A17DF856-D8BD-4A19-B967-3B58028D9A79}"/>
              </a:ext>
            </a:extLst>
          </p:cNvPr>
          <p:cNvCxnSpPr>
            <a:cxnSpLocks/>
            <a:stCxn id="577" idx="6"/>
            <a:endCxn id="556" idx="6"/>
          </p:cNvCxnSpPr>
          <p:nvPr/>
        </p:nvCxnSpPr>
        <p:spPr>
          <a:xfrm>
            <a:off x="10384949" y="4178520"/>
            <a:ext cx="669634" cy="92692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79594156-4980-4F74-B8E8-9F41994544C0}"/>
              </a:ext>
            </a:extLst>
          </p:cNvPr>
          <p:cNvCxnSpPr>
            <a:cxnSpLocks/>
            <a:stCxn id="556" idx="0"/>
            <a:endCxn id="545" idx="7"/>
          </p:cNvCxnSpPr>
          <p:nvPr/>
        </p:nvCxnSpPr>
        <p:spPr>
          <a:xfrm flipH="1">
            <a:off x="10964269" y="4387878"/>
            <a:ext cx="217327" cy="497011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52FF4DC9-39A0-4575-828A-728A6D221D53}"/>
              </a:ext>
            </a:extLst>
          </p:cNvPr>
          <p:cNvCxnSpPr>
            <a:cxnSpLocks/>
            <a:stCxn id="583" idx="2"/>
            <a:endCxn id="544" idx="6"/>
          </p:cNvCxnSpPr>
          <p:nvPr/>
        </p:nvCxnSpPr>
        <p:spPr>
          <a:xfrm flipH="1" flipV="1">
            <a:off x="10789553" y="3191939"/>
            <a:ext cx="635355" cy="12771"/>
          </a:xfrm>
          <a:prstGeom prst="line">
            <a:avLst/>
          </a:prstGeom>
          <a:ln w="19050">
            <a:solidFill>
              <a:schemeClr val="bg2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Oval 582">
            <a:extLst>
              <a:ext uri="{FF2B5EF4-FFF2-40B4-BE49-F238E27FC236}">
                <a16:creationId xmlns:a16="http://schemas.microsoft.com/office/drawing/2014/main" id="{5E42615F-B84F-43E2-9AB7-6AA26BAF2002}"/>
              </a:ext>
            </a:extLst>
          </p:cNvPr>
          <p:cNvSpPr/>
          <p:nvPr/>
        </p:nvSpPr>
        <p:spPr bwMode="auto">
          <a:xfrm>
            <a:off x="11424910" y="3120273"/>
            <a:ext cx="167453" cy="168873"/>
          </a:xfrm>
          <a:prstGeom prst="ellipse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E6C47-DB6F-413C-B3C2-015DE41E2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501" y="1358716"/>
            <a:ext cx="11310937" cy="849463"/>
          </a:xfrm>
        </p:spPr>
        <p:txBody>
          <a:bodyPr/>
          <a:lstStyle/>
          <a:p>
            <a:pPr marL="0" indent="0">
              <a:buNone/>
            </a:pPr>
            <a:r>
              <a:rPr lang="en-US" sz="2400" i="1">
                <a:solidFill>
                  <a:schemeClr val="tx1">
                    <a:lumMod val="75000"/>
                    <a:lumOff val="25000"/>
                  </a:schemeClr>
                </a:solidFill>
              </a:rPr>
              <a:t>“An application framework used to build and extend modern experiences in SharePoint and in Microsoft Teams”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028F584-A1F5-46F2-913F-4E680E27F6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What is SharePoint Framework?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07E1B69-E602-4F87-98EB-797CCEC88CA6}"/>
              </a:ext>
            </a:extLst>
          </p:cNvPr>
          <p:cNvSpPr/>
          <p:nvPr/>
        </p:nvSpPr>
        <p:spPr bwMode="auto">
          <a:xfrm>
            <a:off x="3424728" y="6260050"/>
            <a:ext cx="5587022" cy="5525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4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SPFx was publicly announced May 4th, 2016</a:t>
            </a:r>
            <a:endParaRPr lang="en-FI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0E32ABFA-CB34-4BAA-B7D5-228E6511C1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89094" y="3249575"/>
            <a:ext cx="1895701" cy="2604766"/>
            <a:chOff x="1660" y="2007"/>
            <a:chExt cx="1171" cy="1609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F44D9D1-F3AA-4B29-AC3E-24DAD3CC4AA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60" y="2007"/>
              <a:ext cx="1171" cy="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A7780B-7974-4727-BD6F-4E4EAC354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3387"/>
              <a:ext cx="1000" cy="138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4B40439-4BEA-42B0-9D62-A7C02F5A3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6" y="2145"/>
              <a:ext cx="999" cy="137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20B547-BB0D-43B7-96A9-5565FB195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685"/>
              <a:ext cx="174" cy="27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0DA8D41-55B2-464B-B997-05EFE4070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478"/>
              <a:ext cx="261" cy="27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44D4E0-65E4-458F-95E3-8B29393ED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631"/>
              <a:ext cx="261" cy="27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AF7883-2413-46F6-8BEF-84FDA4B7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531"/>
              <a:ext cx="174" cy="27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3D3E886-18E2-4B6E-B704-0583B66FD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" y="2907"/>
              <a:ext cx="547" cy="300"/>
            </a:xfrm>
            <a:custGeom>
              <a:avLst/>
              <a:gdLst>
                <a:gd name="T0" fmla="*/ 383 w 383"/>
                <a:gd name="T1" fmla="*/ 0 h 228"/>
                <a:gd name="T2" fmla="*/ 0 w 383"/>
                <a:gd name="T3" fmla="*/ 0 h 228"/>
                <a:gd name="T4" fmla="*/ 0 w 383"/>
                <a:gd name="T5" fmla="*/ 145 h 228"/>
                <a:gd name="T6" fmla="*/ 96 w 383"/>
                <a:gd name="T7" fmla="*/ 50 h 228"/>
                <a:gd name="T8" fmla="*/ 233 w 383"/>
                <a:gd name="T9" fmla="*/ 187 h 228"/>
                <a:gd name="T10" fmla="*/ 287 w 383"/>
                <a:gd name="T11" fmla="*/ 132 h 228"/>
                <a:gd name="T12" fmla="*/ 383 w 383"/>
                <a:gd name="T13" fmla="*/ 228 h 228"/>
                <a:gd name="T14" fmla="*/ 383 w 383"/>
                <a:gd name="T15" fmla="*/ 0 h 228"/>
                <a:gd name="T16" fmla="*/ 334 w 383"/>
                <a:gd name="T17" fmla="*/ 95 h 228"/>
                <a:gd name="T18" fmla="*/ 296 w 383"/>
                <a:gd name="T19" fmla="*/ 95 h 228"/>
                <a:gd name="T20" fmla="*/ 287 w 383"/>
                <a:gd name="T21" fmla="*/ 76 h 228"/>
                <a:gd name="T22" fmla="*/ 315 w 383"/>
                <a:gd name="T23" fmla="*/ 48 h 228"/>
                <a:gd name="T24" fmla="*/ 342 w 383"/>
                <a:gd name="T25" fmla="*/ 76 h 228"/>
                <a:gd name="T26" fmla="*/ 334 w 383"/>
                <a:gd name="T27" fmla="*/ 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28">
                  <a:moveTo>
                    <a:pt x="3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87" y="132"/>
                    <a:pt x="287" y="132"/>
                    <a:pt x="287" y="132"/>
                  </a:cubicBezTo>
                  <a:cubicBezTo>
                    <a:pt x="383" y="228"/>
                    <a:pt x="383" y="228"/>
                    <a:pt x="383" y="228"/>
                  </a:cubicBezTo>
                  <a:lnTo>
                    <a:pt x="383" y="0"/>
                  </a:lnTo>
                  <a:close/>
                  <a:moveTo>
                    <a:pt x="334" y="95"/>
                  </a:moveTo>
                  <a:cubicBezTo>
                    <a:pt x="324" y="106"/>
                    <a:pt x="306" y="106"/>
                    <a:pt x="296" y="95"/>
                  </a:cubicBezTo>
                  <a:cubicBezTo>
                    <a:pt x="290" y="90"/>
                    <a:pt x="287" y="83"/>
                    <a:pt x="287" y="76"/>
                  </a:cubicBezTo>
                  <a:cubicBezTo>
                    <a:pt x="287" y="61"/>
                    <a:pt x="300" y="48"/>
                    <a:pt x="315" y="48"/>
                  </a:cubicBezTo>
                  <a:cubicBezTo>
                    <a:pt x="330" y="48"/>
                    <a:pt x="342" y="61"/>
                    <a:pt x="342" y="76"/>
                  </a:cubicBezTo>
                  <a:cubicBezTo>
                    <a:pt x="342" y="83"/>
                    <a:pt x="339" y="90"/>
                    <a:pt x="334" y="95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3827950-5504-4D70-9B4C-6792DC50C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" y="3030"/>
              <a:ext cx="403" cy="244"/>
            </a:xfrm>
            <a:custGeom>
              <a:avLst/>
              <a:gdLst>
                <a:gd name="T0" fmla="*/ 0 w 403"/>
                <a:gd name="T1" fmla="*/ 244 h 244"/>
                <a:gd name="T2" fmla="*/ 403 w 403"/>
                <a:gd name="T3" fmla="*/ 244 h 244"/>
                <a:gd name="T4" fmla="*/ 137 w 403"/>
                <a:gd name="T5" fmla="*/ 0 h 244"/>
                <a:gd name="T6" fmla="*/ 0 w 403"/>
                <a:gd name="T7" fmla="*/ 126 h 244"/>
                <a:gd name="T8" fmla="*/ 0 w 403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44">
                  <a:moveTo>
                    <a:pt x="0" y="244"/>
                  </a:moveTo>
                  <a:lnTo>
                    <a:pt x="403" y="244"/>
                  </a:lnTo>
                  <a:lnTo>
                    <a:pt x="137" y="0"/>
                  </a:lnTo>
                  <a:lnTo>
                    <a:pt x="0" y="126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ABA476A4-B83B-4B99-B0D2-FDE2B5277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" y="3137"/>
              <a:ext cx="187" cy="137"/>
            </a:xfrm>
            <a:custGeom>
              <a:avLst/>
              <a:gdLst>
                <a:gd name="T0" fmla="*/ 187 w 187"/>
                <a:gd name="T1" fmla="*/ 127 h 137"/>
                <a:gd name="T2" fmla="*/ 50 w 187"/>
                <a:gd name="T3" fmla="*/ 0 h 137"/>
                <a:gd name="T4" fmla="*/ 0 w 187"/>
                <a:gd name="T5" fmla="*/ 48 h 137"/>
                <a:gd name="T6" fmla="*/ 99 w 187"/>
                <a:gd name="T7" fmla="*/ 137 h 137"/>
                <a:gd name="T8" fmla="*/ 187 w 187"/>
                <a:gd name="T9" fmla="*/ 137 h 137"/>
                <a:gd name="T10" fmla="*/ 187 w 187"/>
                <a:gd name="T11" fmla="*/ 12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37">
                  <a:moveTo>
                    <a:pt x="187" y="127"/>
                  </a:moveTo>
                  <a:lnTo>
                    <a:pt x="50" y="0"/>
                  </a:lnTo>
                  <a:lnTo>
                    <a:pt x="0" y="48"/>
                  </a:lnTo>
                  <a:lnTo>
                    <a:pt x="99" y="137"/>
                  </a:lnTo>
                  <a:lnTo>
                    <a:pt x="187" y="137"/>
                  </a:lnTo>
                  <a:lnTo>
                    <a:pt x="187" y="12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2F39840-3F59-4085-B203-32BBF0845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3" y="2971"/>
              <a:ext cx="78" cy="76"/>
            </a:xfrm>
            <a:custGeom>
              <a:avLst/>
              <a:gdLst>
                <a:gd name="T0" fmla="*/ 27 w 54"/>
                <a:gd name="T1" fmla="*/ 0 h 58"/>
                <a:gd name="T2" fmla="*/ 0 w 54"/>
                <a:gd name="T3" fmla="*/ 28 h 58"/>
                <a:gd name="T4" fmla="*/ 8 w 54"/>
                <a:gd name="T5" fmla="*/ 47 h 58"/>
                <a:gd name="T6" fmla="*/ 46 w 54"/>
                <a:gd name="T7" fmla="*/ 47 h 58"/>
                <a:gd name="T8" fmla="*/ 54 w 54"/>
                <a:gd name="T9" fmla="*/ 28 h 58"/>
                <a:gd name="T10" fmla="*/ 27 w 54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8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35"/>
                    <a:pt x="3" y="42"/>
                    <a:pt x="8" y="47"/>
                  </a:cubicBezTo>
                  <a:cubicBezTo>
                    <a:pt x="18" y="58"/>
                    <a:pt x="36" y="58"/>
                    <a:pt x="46" y="47"/>
                  </a:cubicBezTo>
                  <a:cubicBezTo>
                    <a:pt x="51" y="42"/>
                    <a:pt x="54" y="35"/>
                    <a:pt x="54" y="28"/>
                  </a:cubicBezTo>
                  <a:cubicBezTo>
                    <a:pt x="54" y="13"/>
                    <a:pt x="42" y="0"/>
                    <a:pt x="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88646BF-D5F3-4DCC-B642-B5179D3E10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" y="2412"/>
              <a:ext cx="548" cy="298"/>
            </a:xfrm>
            <a:custGeom>
              <a:avLst/>
              <a:gdLst>
                <a:gd name="T0" fmla="*/ 383 w 383"/>
                <a:gd name="T1" fmla="*/ 0 h 227"/>
                <a:gd name="T2" fmla="*/ 0 w 383"/>
                <a:gd name="T3" fmla="*/ 0 h 227"/>
                <a:gd name="T4" fmla="*/ 0 w 383"/>
                <a:gd name="T5" fmla="*/ 145 h 227"/>
                <a:gd name="T6" fmla="*/ 96 w 383"/>
                <a:gd name="T7" fmla="*/ 49 h 227"/>
                <a:gd name="T8" fmla="*/ 233 w 383"/>
                <a:gd name="T9" fmla="*/ 186 h 227"/>
                <a:gd name="T10" fmla="*/ 287 w 383"/>
                <a:gd name="T11" fmla="*/ 131 h 227"/>
                <a:gd name="T12" fmla="*/ 383 w 383"/>
                <a:gd name="T13" fmla="*/ 227 h 227"/>
                <a:gd name="T14" fmla="*/ 383 w 383"/>
                <a:gd name="T15" fmla="*/ 0 h 227"/>
                <a:gd name="T16" fmla="*/ 334 w 383"/>
                <a:gd name="T17" fmla="*/ 95 h 227"/>
                <a:gd name="T18" fmla="*/ 296 w 383"/>
                <a:gd name="T19" fmla="*/ 95 h 227"/>
                <a:gd name="T20" fmla="*/ 287 w 383"/>
                <a:gd name="T21" fmla="*/ 75 h 227"/>
                <a:gd name="T22" fmla="*/ 315 w 383"/>
                <a:gd name="T23" fmla="*/ 48 h 227"/>
                <a:gd name="T24" fmla="*/ 342 w 383"/>
                <a:gd name="T25" fmla="*/ 75 h 227"/>
                <a:gd name="T26" fmla="*/ 334 w 383"/>
                <a:gd name="T27" fmla="*/ 9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27">
                  <a:moveTo>
                    <a:pt x="3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233" y="186"/>
                    <a:pt x="233" y="186"/>
                    <a:pt x="233" y="186"/>
                  </a:cubicBezTo>
                  <a:cubicBezTo>
                    <a:pt x="287" y="131"/>
                    <a:pt x="287" y="131"/>
                    <a:pt x="287" y="131"/>
                  </a:cubicBezTo>
                  <a:cubicBezTo>
                    <a:pt x="383" y="227"/>
                    <a:pt x="383" y="227"/>
                    <a:pt x="383" y="227"/>
                  </a:cubicBezTo>
                  <a:lnTo>
                    <a:pt x="383" y="0"/>
                  </a:lnTo>
                  <a:close/>
                  <a:moveTo>
                    <a:pt x="334" y="95"/>
                  </a:moveTo>
                  <a:cubicBezTo>
                    <a:pt x="324" y="105"/>
                    <a:pt x="306" y="105"/>
                    <a:pt x="296" y="95"/>
                  </a:cubicBezTo>
                  <a:cubicBezTo>
                    <a:pt x="290" y="90"/>
                    <a:pt x="287" y="83"/>
                    <a:pt x="287" y="75"/>
                  </a:cubicBezTo>
                  <a:cubicBezTo>
                    <a:pt x="287" y="60"/>
                    <a:pt x="300" y="48"/>
                    <a:pt x="315" y="48"/>
                  </a:cubicBezTo>
                  <a:cubicBezTo>
                    <a:pt x="330" y="48"/>
                    <a:pt x="342" y="60"/>
                    <a:pt x="342" y="75"/>
                  </a:cubicBezTo>
                  <a:cubicBezTo>
                    <a:pt x="342" y="83"/>
                    <a:pt x="339" y="90"/>
                    <a:pt x="334" y="95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88BA625-2A13-4E0E-832A-CF35BB970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6" y="2533"/>
              <a:ext cx="403" cy="246"/>
            </a:xfrm>
            <a:custGeom>
              <a:avLst/>
              <a:gdLst>
                <a:gd name="T0" fmla="*/ 0 w 403"/>
                <a:gd name="T1" fmla="*/ 246 h 246"/>
                <a:gd name="T2" fmla="*/ 403 w 403"/>
                <a:gd name="T3" fmla="*/ 246 h 246"/>
                <a:gd name="T4" fmla="*/ 137 w 403"/>
                <a:gd name="T5" fmla="*/ 0 h 246"/>
                <a:gd name="T6" fmla="*/ 0 w 403"/>
                <a:gd name="T7" fmla="*/ 127 h 246"/>
                <a:gd name="T8" fmla="*/ 0 w 403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246">
                  <a:moveTo>
                    <a:pt x="0" y="246"/>
                  </a:moveTo>
                  <a:lnTo>
                    <a:pt x="403" y="246"/>
                  </a:lnTo>
                  <a:lnTo>
                    <a:pt x="137" y="0"/>
                  </a:lnTo>
                  <a:lnTo>
                    <a:pt x="0" y="127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3CB759C-3DD3-4753-8CB9-BCF6D6C8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2642"/>
              <a:ext cx="188" cy="137"/>
            </a:xfrm>
            <a:custGeom>
              <a:avLst/>
              <a:gdLst>
                <a:gd name="T0" fmla="*/ 188 w 188"/>
                <a:gd name="T1" fmla="*/ 126 h 137"/>
                <a:gd name="T2" fmla="*/ 51 w 188"/>
                <a:gd name="T3" fmla="*/ 0 h 137"/>
                <a:gd name="T4" fmla="*/ 0 w 188"/>
                <a:gd name="T5" fmla="*/ 46 h 137"/>
                <a:gd name="T6" fmla="*/ 99 w 188"/>
                <a:gd name="T7" fmla="*/ 137 h 137"/>
                <a:gd name="T8" fmla="*/ 188 w 188"/>
                <a:gd name="T9" fmla="*/ 137 h 137"/>
                <a:gd name="T10" fmla="*/ 188 w 188"/>
                <a:gd name="T11" fmla="*/ 12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37">
                  <a:moveTo>
                    <a:pt x="188" y="126"/>
                  </a:moveTo>
                  <a:lnTo>
                    <a:pt x="51" y="0"/>
                  </a:lnTo>
                  <a:lnTo>
                    <a:pt x="0" y="46"/>
                  </a:lnTo>
                  <a:lnTo>
                    <a:pt x="99" y="137"/>
                  </a:lnTo>
                  <a:lnTo>
                    <a:pt x="188" y="137"/>
                  </a:lnTo>
                  <a:lnTo>
                    <a:pt x="188" y="126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86AAEBE-3E75-4471-9C80-E3CC827C4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475"/>
              <a:ext cx="77" cy="75"/>
            </a:xfrm>
            <a:custGeom>
              <a:avLst/>
              <a:gdLst>
                <a:gd name="T0" fmla="*/ 27 w 54"/>
                <a:gd name="T1" fmla="*/ 0 h 57"/>
                <a:gd name="T2" fmla="*/ 0 w 54"/>
                <a:gd name="T3" fmla="*/ 28 h 57"/>
                <a:gd name="T4" fmla="*/ 8 w 54"/>
                <a:gd name="T5" fmla="*/ 47 h 57"/>
                <a:gd name="T6" fmla="*/ 46 w 54"/>
                <a:gd name="T7" fmla="*/ 47 h 57"/>
                <a:gd name="T8" fmla="*/ 54 w 54"/>
                <a:gd name="T9" fmla="*/ 27 h 57"/>
                <a:gd name="T10" fmla="*/ 27 w 54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7">
                  <a:moveTo>
                    <a:pt x="27" y="0"/>
                  </a:moveTo>
                  <a:cubicBezTo>
                    <a:pt x="12" y="0"/>
                    <a:pt x="0" y="12"/>
                    <a:pt x="0" y="28"/>
                  </a:cubicBezTo>
                  <a:cubicBezTo>
                    <a:pt x="0" y="35"/>
                    <a:pt x="3" y="42"/>
                    <a:pt x="8" y="47"/>
                  </a:cubicBezTo>
                  <a:cubicBezTo>
                    <a:pt x="18" y="57"/>
                    <a:pt x="36" y="57"/>
                    <a:pt x="46" y="47"/>
                  </a:cubicBezTo>
                  <a:cubicBezTo>
                    <a:pt x="51" y="42"/>
                    <a:pt x="54" y="35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7D2D89A-FE34-40E1-BE02-29A3092D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2095"/>
              <a:ext cx="991" cy="5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093C909-0FCD-4DA6-AFB2-96D9FD17C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1" y="2006"/>
              <a:ext cx="1170" cy="1609"/>
            </a:xfrm>
            <a:custGeom>
              <a:avLst/>
              <a:gdLst>
                <a:gd name="T0" fmla="*/ 792 w 818"/>
                <a:gd name="T1" fmla="*/ 0 h 1224"/>
                <a:gd name="T2" fmla="*/ 27 w 818"/>
                <a:gd name="T3" fmla="*/ 0 h 1224"/>
                <a:gd name="T4" fmla="*/ 0 w 818"/>
                <a:gd name="T5" fmla="*/ 27 h 1224"/>
                <a:gd name="T6" fmla="*/ 0 w 818"/>
                <a:gd name="T7" fmla="*/ 1197 h 1224"/>
                <a:gd name="T8" fmla="*/ 27 w 818"/>
                <a:gd name="T9" fmla="*/ 1224 h 1224"/>
                <a:gd name="T10" fmla="*/ 792 w 818"/>
                <a:gd name="T11" fmla="*/ 1224 h 1224"/>
                <a:gd name="T12" fmla="*/ 818 w 818"/>
                <a:gd name="T13" fmla="*/ 1197 h 1224"/>
                <a:gd name="T14" fmla="*/ 818 w 818"/>
                <a:gd name="T15" fmla="*/ 27 h 1224"/>
                <a:gd name="T16" fmla="*/ 792 w 818"/>
                <a:gd name="T17" fmla="*/ 0 h 1224"/>
                <a:gd name="T18" fmla="*/ 750 w 818"/>
                <a:gd name="T19" fmla="*/ 1156 h 1224"/>
                <a:gd name="T20" fmla="*/ 68 w 818"/>
                <a:gd name="T21" fmla="*/ 1156 h 1224"/>
                <a:gd name="T22" fmla="*/ 68 w 818"/>
                <a:gd name="T23" fmla="*/ 68 h 1224"/>
                <a:gd name="T24" fmla="*/ 750 w 818"/>
                <a:gd name="T25" fmla="*/ 68 h 1224"/>
                <a:gd name="T26" fmla="*/ 750 w 818"/>
                <a:gd name="T27" fmla="*/ 1156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8" h="1224">
                  <a:moveTo>
                    <a:pt x="79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197"/>
                    <a:pt x="0" y="1197"/>
                    <a:pt x="0" y="1197"/>
                  </a:cubicBezTo>
                  <a:cubicBezTo>
                    <a:pt x="0" y="1212"/>
                    <a:pt x="12" y="1224"/>
                    <a:pt x="27" y="1224"/>
                  </a:cubicBezTo>
                  <a:cubicBezTo>
                    <a:pt x="792" y="1224"/>
                    <a:pt x="792" y="1224"/>
                    <a:pt x="792" y="1224"/>
                  </a:cubicBezTo>
                  <a:cubicBezTo>
                    <a:pt x="807" y="1224"/>
                    <a:pt x="818" y="1212"/>
                    <a:pt x="818" y="1197"/>
                  </a:cubicBezTo>
                  <a:cubicBezTo>
                    <a:pt x="818" y="27"/>
                    <a:pt x="818" y="27"/>
                    <a:pt x="818" y="27"/>
                  </a:cubicBezTo>
                  <a:cubicBezTo>
                    <a:pt x="818" y="12"/>
                    <a:pt x="807" y="0"/>
                    <a:pt x="792" y="0"/>
                  </a:cubicBezTo>
                  <a:close/>
                  <a:moveTo>
                    <a:pt x="750" y="1156"/>
                  </a:moveTo>
                  <a:cubicBezTo>
                    <a:pt x="68" y="1156"/>
                    <a:pt x="68" y="1156"/>
                    <a:pt x="68" y="1156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750" y="68"/>
                    <a:pt x="750" y="68"/>
                    <a:pt x="750" y="68"/>
                  </a:cubicBezTo>
                  <a:lnTo>
                    <a:pt x="750" y="115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3A78EF-A603-484F-92DA-D68F573B0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" y="2039"/>
              <a:ext cx="39" cy="34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7038A35-771A-413D-BC62-F03EE64A2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" y="3180"/>
              <a:ext cx="174" cy="27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CA348C-3673-40F8-BFF1-A51F7D4A4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" y="2973"/>
              <a:ext cx="261" cy="26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913ADA9-BAB2-44BF-A526-093DB7C43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" y="3127"/>
              <a:ext cx="261" cy="26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139AE4-D16A-4F77-A396-110155E7F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" y="3027"/>
              <a:ext cx="174" cy="2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B90578E-8596-4B08-8110-05B239806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8" y="2112"/>
              <a:ext cx="24" cy="22"/>
            </a:xfrm>
            <a:custGeom>
              <a:avLst/>
              <a:gdLst>
                <a:gd name="T0" fmla="*/ 16 w 24"/>
                <a:gd name="T1" fmla="*/ 11 h 22"/>
                <a:gd name="T2" fmla="*/ 24 w 24"/>
                <a:gd name="T3" fmla="*/ 4 h 22"/>
                <a:gd name="T4" fmla="*/ 20 w 24"/>
                <a:gd name="T5" fmla="*/ 0 h 22"/>
                <a:gd name="T6" fmla="*/ 12 w 24"/>
                <a:gd name="T7" fmla="*/ 7 h 22"/>
                <a:gd name="T8" fmla="*/ 4 w 24"/>
                <a:gd name="T9" fmla="*/ 0 h 22"/>
                <a:gd name="T10" fmla="*/ 0 w 24"/>
                <a:gd name="T11" fmla="*/ 4 h 22"/>
                <a:gd name="T12" fmla="*/ 9 w 24"/>
                <a:gd name="T13" fmla="*/ 11 h 22"/>
                <a:gd name="T14" fmla="*/ 9 w 24"/>
                <a:gd name="T15" fmla="*/ 11 h 22"/>
                <a:gd name="T16" fmla="*/ 0 w 24"/>
                <a:gd name="T17" fmla="*/ 19 h 22"/>
                <a:gd name="T18" fmla="*/ 4 w 24"/>
                <a:gd name="T19" fmla="*/ 22 h 22"/>
                <a:gd name="T20" fmla="*/ 12 w 24"/>
                <a:gd name="T21" fmla="*/ 15 h 22"/>
                <a:gd name="T22" fmla="*/ 12 w 24"/>
                <a:gd name="T23" fmla="*/ 15 h 22"/>
                <a:gd name="T24" fmla="*/ 20 w 24"/>
                <a:gd name="T25" fmla="*/ 22 h 22"/>
                <a:gd name="T26" fmla="*/ 24 w 24"/>
                <a:gd name="T27" fmla="*/ 19 h 22"/>
                <a:gd name="T28" fmla="*/ 16 w 24"/>
                <a:gd name="T29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22">
                  <a:moveTo>
                    <a:pt x="16" y="11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12" y="7"/>
                  </a:lnTo>
                  <a:lnTo>
                    <a:pt x="4" y="0"/>
                  </a:lnTo>
                  <a:lnTo>
                    <a:pt x="0" y="4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20" y="22"/>
                  </a:lnTo>
                  <a:lnTo>
                    <a:pt x="24" y="19"/>
                  </a:lnTo>
                  <a:lnTo>
                    <a:pt x="16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3E07AF-2C48-4011-8D26-D8811CB9C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2161"/>
              <a:ext cx="112" cy="102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1E7817-889E-4C9E-9664-2D523FFBA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" y="2179"/>
              <a:ext cx="432" cy="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ED8492-49A8-45B4-A204-BA18C4256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6" y="2227"/>
              <a:ext cx="137" cy="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C7BC7B-7BF0-4878-99EB-215CE5BA0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0" y="2227"/>
              <a:ext cx="138" cy="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B3826D-B0C0-494B-91A2-EFAB50626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2227"/>
              <a:ext cx="137" cy="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B838E0-342D-4307-8841-95F6F1BDC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9" y="2227"/>
              <a:ext cx="138" cy="2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818F904-3A08-4FA7-9CFC-FF3BA19051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" y="2113"/>
              <a:ext cx="27" cy="19"/>
            </a:xfrm>
            <a:prstGeom prst="rect">
              <a:avLst/>
            </a:prstGeom>
            <a:solidFill>
              <a:srgbClr val="F3F3F3"/>
            </a:solidFill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5" name="Line 34">
              <a:extLst>
                <a:ext uri="{FF2B5EF4-FFF2-40B4-BE49-F238E27FC236}">
                  <a16:creationId xmlns:a16="http://schemas.microsoft.com/office/drawing/2014/main" id="{B6C46976-99E9-49D7-8919-E0DDD2DBA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88" y="2132"/>
              <a:ext cx="29" cy="0"/>
            </a:xfrm>
            <a:prstGeom prst="line">
              <a:avLst/>
            </a:prstGeom>
            <a:noFill/>
            <a:ln w="79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7B1E28-BDC2-4FA9-BFDF-C1B717F5A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" y="3421"/>
              <a:ext cx="74" cy="6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D497C7-3FBC-4A23-BE26-13527C37C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3421"/>
              <a:ext cx="74" cy="6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5518E5-B4B5-4CF4-84F7-827E5CD40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" y="3421"/>
              <a:ext cx="74" cy="69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cxnSp>
        <p:nvCxnSpPr>
          <p:cNvPr id="536" name="Straight Arrow Connector 535">
            <a:extLst>
              <a:ext uri="{FF2B5EF4-FFF2-40B4-BE49-F238E27FC236}">
                <a16:creationId xmlns:a16="http://schemas.microsoft.com/office/drawing/2014/main" id="{0999F4A0-7067-4E96-9EE1-61208B043946}"/>
              </a:ext>
            </a:extLst>
          </p:cNvPr>
          <p:cNvCxnSpPr>
            <a:cxnSpLocks/>
          </p:cNvCxnSpPr>
          <p:nvPr/>
        </p:nvCxnSpPr>
        <p:spPr>
          <a:xfrm flipH="1" flipV="1">
            <a:off x="4464531" y="4326225"/>
            <a:ext cx="397352" cy="20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Arrow Connector 537">
            <a:extLst>
              <a:ext uri="{FF2B5EF4-FFF2-40B4-BE49-F238E27FC236}">
                <a16:creationId xmlns:a16="http://schemas.microsoft.com/office/drawing/2014/main" id="{F6E52FA8-44B3-4485-996C-BCBABA263874}"/>
              </a:ext>
            </a:extLst>
          </p:cNvPr>
          <p:cNvCxnSpPr>
            <a:cxnSpLocks/>
          </p:cNvCxnSpPr>
          <p:nvPr/>
        </p:nvCxnSpPr>
        <p:spPr>
          <a:xfrm flipH="1" flipV="1">
            <a:off x="4464531" y="3668890"/>
            <a:ext cx="397352" cy="20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Arrow Connector 536">
            <a:extLst>
              <a:ext uri="{FF2B5EF4-FFF2-40B4-BE49-F238E27FC236}">
                <a16:creationId xmlns:a16="http://schemas.microsoft.com/office/drawing/2014/main" id="{54422E57-3CC5-4AF8-8A74-B5DE00011FAD}"/>
              </a:ext>
            </a:extLst>
          </p:cNvPr>
          <p:cNvCxnSpPr>
            <a:cxnSpLocks/>
          </p:cNvCxnSpPr>
          <p:nvPr/>
        </p:nvCxnSpPr>
        <p:spPr>
          <a:xfrm flipH="1" flipV="1">
            <a:off x="4464531" y="5594566"/>
            <a:ext cx="397352" cy="20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Arrow Connector 613">
            <a:extLst>
              <a:ext uri="{FF2B5EF4-FFF2-40B4-BE49-F238E27FC236}">
                <a16:creationId xmlns:a16="http://schemas.microsoft.com/office/drawing/2014/main" id="{DB7C6E6D-44C3-4499-A6A9-0B6799C962EB}"/>
              </a:ext>
            </a:extLst>
          </p:cNvPr>
          <p:cNvCxnSpPr>
            <a:cxnSpLocks/>
          </p:cNvCxnSpPr>
          <p:nvPr/>
        </p:nvCxnSpPr>
        <p:spPr>
          <a:xfrm flipV="1">
            <a:off x="2396748" y="5037891"/>
            <a:ext cx="397352" cy="20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3" name="Straight Arrow Connector 612">
            <a:extLst>
              <a:ext uri="{FF2B5EF4-FFF2-40B4-BE49-F238E27FC236}">
                <a16:creationId xmlns:a16="http://schemas.microsoft.com/office/drawing/2014/main" id="{051279E1-B2C4-4E10-8485-29A1F1FA8511}"/>
              </a:ext>
            </a:extLst>
          </p:cNvPr>
          <p:cNvCxnSpPr>
            <a:cxnSpLocks/>
          </p:cNvCxnSpPr>
          <p:nvPr/>
        </p:nvCxnSpPr>
        <p:spPr>
          <a:xfrm flipV="1">
            <a:off x="2396748" y="3594558"/>
            <a:ext cx="397352" cy="20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A7DE80-2857-4140-83E6-E9BE14D635C8}"/>
              </a:ext>
            </a:extLst>
          </p:cNvPr>
          <p:cNvCxnSpPr>
            <a:cxnSpLocks/>
          </p:cNvCxnSpPr>
          <p:nvPr/>
        </p:nvCxnSpPr>
        <p:spPr>
          <a:xfrm flipH="1" flipV="1">
            <a:off x="9273104" y="4956592"/>
            <a:ext cx="397352" cy="20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A3A2B80-7741-48C0-895A-944C8534EAD1}"/>
              </a:ext>
            </a:extLst>
          </p:cNvPr>
          <p:cNvSpPr/>
          <p:nvPr/>
        </p:nvSpPr>
        <p:spPr>
          <a:xfrm>
            <a:off x="9668610" y="4743482"/>
            <a:ext cx="1062253" cy="439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Task modules</a:t>
            </a:r>
          </a:p>
        </p:txBody>
      </p:sp>
      <p:sp>
        <p:nvSpPr>
          <p:cNvPr id="554" name="Rectangle 553">
            <a:extLst>
              <a:ext uri="{FF2B5EF4-FFF2-40B4-BE49-F238E27FC236}">
                <a16:creationId xmlns:a16="http://schemas.microsoft.com/office/drawing/2014/main" id="{5DF257A3-D178-4F93-BD00-149E28589AA5}"/>
              </a:ext>
            </a:extLst>
          </p:cNvPr>
          <p:cNvSpPr/>
          <p:nvPr/>
        </p:nvSpPr>
        <p:spPr>
          <a:xfrm>
            <a:off x="9687680" y="4263853"/>
            <a:ext cx="1062253" cy="439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114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US" sz="1224">
                <a:solidFill>
                  <a:schemeClr val="accent1"/>
                </a:solidFill>
                <a:latin typeface="Segoe UI Semibold" panose="020B0702040204020203" pitchFamily="34" charset="0"/>
                <a:ea typeface="STXihei" panose="020B0503020204020204" pitchFamily="2" charset="-122"/>
                <a:cs typeface="Segoe UI Semibold" panose="020B0702040204020203" pitchFamily="34" charset="0"/>
              </a:rPr>
              <a:t>Personal apps</a:t>
            </a:r>
          </a:p>
        </p:txBody>
      </p:sp>
      <p:cxnSp>
        <p:nvCxnSpPr>
          <p:cNvPr id="553" name="Straight Arrow Connector 552">
            <a:extLst>
              <a:ext uri="{FF2B5EF4-FFF2-40B4-BE49-F238E27FC236}">
                <a16:creationId xmlns:a16="http://schemas.microsoft.com/office/drawing/2014/main" id="{556525DA-8B25-478D-8C5D-426AA74D57DC}"/>
              </a:ext>
            </a:extLst>
          </p:cNvPr>
          <p:cNvCxnSpPr>
            <a:cxnSpLocks/>
          </p:cNvCxnSpPr>
          <p:nvPr/>
        </p:nvCxnSpPr>
        <p:spPr>
          <a:xfrm flipH="1" flipV="1">
            <a:off x="9278242" y="4483651"/>
            <a:ext cx="397352" cy="208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52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25D09-E384-4A61-A9E0-E44748328E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SharePoint Framework (SPFX)</a:t>
            </a:r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CBE061-7785-4D69-ABE0-F657ED980992}"/>
              </a:ext>
            </a:extLst>
          </p:cNvPr>
          <p:cNvSpPr/>
          <p:nvPr/>
        </p:nvSpPr>
        <p:spPr bwMode="auto">
          <a:xfrm>
            <a:off x="5648048" y="1400125"/>
            <a:ext cx="6543090" cy="53610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789C3-2CD3-408F-A73C-21723D83C2D2}"/>
              </a:ext>
            </a:extLst>
          </p:cNvPr>
          <p:cNvSpPr txBox="1"/>
          <p:nvPr/>
        </p:nvSpPr>
        <p:spPr>
          <a:xfrm>
            <a:off x="7217528" y="5035771"/>
            <a:ext cx="3401468" cy="634235"/>
          </a:xfrm>
          <a:prstGeom prst="rect">
            <a:avLst/>
          </a:prstGeom>
          <a:noFill/>
        </p:spPr>
        <p:txBody>
          <a:bodyPr wrap="none" lIns="182724" tIns="146180" rIns="182724" bIns="146180" rtlCol="0">
            <a:spAutoFit/>
          </a:bodyPr>
          <a:lstStyle/>
          <a:p>
            <a:pPr defTabSz="91352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kern="0">
                <a:gradFill>
                  <a:gsLst>
                    <a:gs pos="5660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</a:rPr>
              <a:t>SharePoint Framework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D6A4B2-DFBB-4B7D-8CB2-5DAF94DD1B0E}"/>
              </a:ext>
            </a:extLst>
          </p:cNvPr>
          <p:cNvSpPr/>
          <p:nvPr/>
        </p:nvSpPr>
        <p:spPr bwMode="auto">
          <a:xfrm>
            <a:off x="8864296" y="5774751"/>
            <a:ext cx="2768972" cy="7254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82" rIns="0" bIns="456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73585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LOB Systems and Cloud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ADE65-1297-4C7F-BAAC-1F041CD5D538}"/>
              </a:ext>
            </a:extLst>
          </p:cNvPr>
          <p:cNvSpPr/>
          <p:nvPr/>
        </p:nvSpPr>
        <p:spPr bwMode="auto">
          <a:xfrm>
            <a:off x="6211995" y="5774751"/>
            <a:ext cx="2482138" cy="7254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682" rIns="0" bIns="456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0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kern="0">
                <a:gradFill>
                  <a:gsLst>
                    <a:gs pos="73585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latin typeface="Segoe UI Semilight"/>
              </a:rPr>
              <a:t>Microsoft Graph</a:t>
            </a:r>
          </a:p>
        </p:txBody>
      </p:sp>
      <p:sp>
        <p:nvSpPr>
          <p:cNvPr id="8" name="Up-Down Arrow 23">
            <a:extLst>
              <a:ext uri="{FF2B5EF4-FFF2-40B4-BE49-F238E27FC236}">
                <a16:creationId xmlns:a16="http://schemas.microsoft.com/office/drawing/2014/main" id="{1E88AB42-92E0-4BA7-AB6B-6C9E34E64644}"/>
              </a:ext>
            </a:extLst>
          </p:cNvPr>
          <p:cNvSpPr/>
          <p:nvPr/>
        </p:nvSpPr>
        <p:spPr bwMode="auto">
          <a:xfrm>
            <a:off x="7376928" y="5604368"/>
            <a:ext cx="152271" cy="332150"/>
          </a:xfrm>
          <a:prstGeom prst="upDown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24" tIns="146180" rIns="182724" bIns="1461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3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Up-Down Arrow 25">
            <a:extLst>
              <a:ext uri="{FF2B5EF4-FFF2-40B4-BE49-F238E27FC236}">
                <a16:creationId xmlns:a16="http://schemas.microsoft.com/office/drawing/2014/main" id="{EE7D077A-9ECB-4F1B-BF7D-90080003315F}"/>
              </a:ext>
            </a:extLst>
          </p:cNvPr>
          <p:cNvSpPr/>
          <p:nvPr/>
        </p:nvSpPr>
        <p:spPr bwMode="auto">
          <a:xfrm>
            <a:off x="10172644" y="5604368"/>
            <a:ext cx="152271" cy="332150"/>
          </a:xfrm>
          <a:prstGeom prst="upDown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24" tIns="146180" rIns="182724" bIns="1461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3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197A66-25EB-47D4-815D-AE16545B8B99}"/>
              </a:ext>
            </a:extLst>
          </p:cNvPr>
          <p:cNvGrpSpPr/>
          <p:nvPr/>
        </p:nvGrpSpPr>
        <p:grpSpPr>
          <a:xfrm>
            <a:off x="267712" y="1594024"/>
            <a:ext cx="5373846" cy="3581398"/>
            <a:chOff x="271722" y="2416520"/>
            <a:chExt cx="5376132" cy="3582922"/>
          </a:xfrm>
        </p:grpSpPr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9ECB782C-85D0-4CAB-908B-AE68663F7A97}"/>
                </a:ext>
              </a:extLst>
            </p:cNvPr>
            <p:cNvSpPr txBox="1">
              <a:spLocks/>
            </p:cNvSpPr>
            <p:nvPr/>
          </p:nvSpPr>
          <p:spPr>
            <a:xfrm>
              <a:off x="271722" y="2416520"/>
              <a:ext cx="5376132" cy="3582922"/>
            </a:xfrm>
            <a:prstGeom prst="rect">
              <a:avLst/>
            </a:prstGeom>
          </p:spPr>
          <p:txBody>
            <a:bodyPr vert="horz" wrap="square" lIns="179158" tIns="91362" rIns="146180" bIns="91362" rtlCol="0">
              <a:spAutoFit/>
            </a:bodyPr>
            <a:lstStyle>
              <a:lvl1pPr marL="336145" marR="0" indent="-336145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392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72691" marR="0" indent="-236546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353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784338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08435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32531" marR="0" indent="-224097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086"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Modern client-side development</a:t>
              </a:r>
            </a:p>
            <a:p>
              <a:pPr marL="0" indent="0" defTabSz="913086">
                <a:spcBef>
                  <a:spcPts val="0"/>
                </a:spcBef>
                <a:buNone/>
                <a:defRPr/>
              </a:pPr>
              <a:endParaRPr lang="en-US" sz="2353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913086"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Lightweight web and mobile</a:t>
              </a:r>
            </a:p>
            <a:p>
              <a:pPr marL="0" indent="0" defTabSz="913086">
                <a:spcBef>
                  <a:spcPts val="0"/>
                </a:spcBef>
                <a:buNone/>
                <a:defRPr/>
              </a:pPr>
              <a:endParaRPr lang="en-US" sz="2353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913086"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Powers our own experiences</a:t>
              </a:r>
            </a:p>
            <a:p>
              <a:pPr marL="0" indent="0" defTabSz="913086">
                <a:spcBef>
                  <a:spcPts val="0"/>
                </a:spcBef>
                <a:buNone/>
                <a:defRPr/>
              </a:pPr>
              <a:endParaRPr lang="en-US" sz="2353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913086"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Backward compatible </a:t>
              </a:r>
            </a:p>
            <a:p>
              <a:pPr marL="0" indent="0" defTabSz="913086">
                <a:spcBef>
                  <a:spcPts val="0"/>
                </a:spcBef>
                <a:buNone/>
                <a:defRPr/>
              </a:pPr>
              <a:endParaRPr lang="en-US" sz="2353">
                <a:gradFill>
                  <a:gsLst>
                    <a:gs pos="9623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marL="0" indent="0" defTabSz="913086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Supports open source tools </a:t>
              </a:r>
              <a:b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2353">
                  <a:gradFill>
                    <a:gsLst>
                      <a:gs pos="9623">
                        <a:schemeClr val="tx1"/>
                      </a:gs>
                      <a:gs pos="29000">
                        <a:schemeClr val="tx1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and JavaScript web frameworks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BFFE540-2CBB-4FA1-A629-B424E086D15E}"/>
                </a:ext>
              </a:extLst>
            </p:cNvPr>
            <p:cNvGrpSpPr/>
            <p:nvPr/>
          </p:nvGrpSpPr>
          <p:grpSpPr>
            <a:xfrm>
              <a:off x="437924" y="3021931"/>
              <a:ext cx="5209930" cy="1909214"/>
              <a:chOff x="437924" y="3021931"/>
              <a:chExt cx="5209930" cy="1909214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4923FC8-A67D-427C-8BFE-B8773E627CEE}"/>
                  </a:ext>
                </a:extLst>
              </p:cNvPr>
              <p:cNvCxnSpPr/>
              <p:nvPr/>
            </p:nvCxnSpPr>
            <p:spPr>
              <a:xfrm>
                <a:off x="437924" y="3021931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74EB43F-8C15-4B4A-8F9B-4F1E68142AE7}"/>
                  </a:ext>
                </a:extLst>
              </p:cNvPr>
              <p:cNvCxnSpPr/>
              <p:nvPr/>
            </p:nvCxnSpPr>
            <p:spPr>
              <a:xfrm>
                <a:off x="437924" y="4296607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5BDEADC-E50F-4C99-BE33-13DBB42F06FE}"/>
                  </a:ext>
                </a:extLst>
              </p:cNvPr>
              <p:cNvCxnSpPr/>
              <p:nvPr/>
            </p:nvCxnSpPr>
            <p:spPr>
              <a:xfrm>
                <a:off x="437924" y="3659269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4840A5A-4AC1-4112-A179-A90637FDFB14}"/>
                  </a:ext>
                </a:extLst>
              </p:cNvPr>
              <p:cNvCxnSpPr/>
              <p:nvPr/>
            </p:nvCxnSpPr>
            <p:spPr>
              <a:xfrm>
                <a:off x="437924" y="4931145"/>
                <a:ext cx="5209930" cy="0"/>
              </a:xfrm>
              <a:prstGeom prst="line">
                <a:avLst/>
              </a:prstGeom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F2CFF45-DD1D-4C40-A3F1-870B8E2A8C2E}"/>
              </a:ext>
            </a:extLst>
          </p:cNvPr>
          <p:cNvSpPr/>
          <p:nvPr/>
        </p:nvSpPr>
        <p:spPr>
          <a:xfrm>
            <a:off x="267712" y="6065646"/>
            <a:ext cx="4770024" cy="5750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137">
                <a:solidFill>
                  <a:schemeClr val="accent1"/>
                </a:solidFill>
                <a:latin typeface="Calibri Light" panose="020F0302020204030204" pitchFamily="34" charset="0"/>
              </a:rPr>
              <a:t>https://aka.ms/spfx-tutorials</a:t>
            </a:r>
            <a:endParaRPr lang="en-US" sz="3137">
              <a:solidFill>
                <a:schemeClr val="accen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23B8192-17BB-4986-B85F-58E9AA0AAE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387" y="1030412"/>
            <a:ext cx="6114970" cy="414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6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1887D-0E64-4667-835C-93B0344E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3003814"/>
          </a:xfrm>
        </p:spPr>
        <p:txBody>
          <a:bodyPr/>
          <a:lstStyle/>
          <a:p>
            <a:r>
              <a:rPr lang="en-US" sz="2400"/>
              <a:t>Controls that appear inside a SharePoint page and execute client-side in the browser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aka.ms/</a:t>
            </a:r>
            <a:r>
              <a:rPr lang="en-US" sz="1600" err="1">
                <a:hlinkClick r:id="rId2"/>
              </a:rPr>
              <a:t>spfx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Develop web parts with the SharePoint Framework</a:t>
            </a:r>
            <a:endParaRPr lang="en-US" sz="1600"/>
          </a:p>
          <a:p>
            <a:pPr lvl="1"/>
            <a:r>
              <a:rPr lang="en-US" sz="1600">
                <a:hlinkClick r:id="rId4"/>
              </a:rPr>
              <a:t>SharePoint Framework Client-Side Web Part Samples &amp; Tutorial Materials</a:t>
            </a:r>
            <a:r>
              <a:rPr lang="en-US" sz="160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Web parts</a:t>
            </a:r>
            <a:endParaRPr lang="LID4096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BB9F2-D54E-4032-ADF9-808ABF89C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984" y="890688"/>
            <a:ext cx="4567765" cy="4248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7767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2078BA5-6936-4BEC-ADD0-1105F6B2831E}"/>
              </a:ext>
            </a:extLst>
          </p:cNvPr>
          <p:cNvSpPr/>
          <p:nvPr/>
        </p:nvSpPr>
        <p:spPr bwMode="auto">
          <a:xfrm>
            <a:off x="3781641" y="1404039"/>
            <a:ext cx="4649984" cy="4649984"/>
          </a:xfrm>
          <a:prstGeom prst="ellipse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60" tIns="143408" rIns="179260" bIns="1434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941" b="0" i="0" u="none" strike="noStrike" kern="1200" cap="none" spc="0" normalizeH="0" baseline="0" noProof="0" err="1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122700-A8CA-4306-9276-15D864C7EBA7}"/>
              </a:ext>
            </a:extLst>
          </p:cNvPr>
          <p:cNvSpPr/>
          <p:nvPr/>
        </p:nvSpPr>
        <p:spPr bwMode="auto">
          <a:xfrm>
            <a:off x="6876962" y="1381653"/>
            <a:ext cx="722388" cy="67042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B30750-D701-45A8-BA74-D38CC00AF929}"/>
              </a:ext>
            </a:extLst>
          </p:cNvPr>
          <p:cNvSpPr/>
          <p:nvPr/>
        </p:nvSpPr>
        <p:spPr bwMode="auto">
          <a:xfrm>
            <a:off x="8076640" y="3040058"/>
            <a:ext cx="861575" cy="51751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08B902-0300-4014-8C1F-370801E8E467}"/>
              </a:ext>
            </a:extLst>
          </p:cNvPr>
          <p:cNvSpPr/>
          <p:nvPr/>
        </p:nvSpPr>
        <p:spPr bwMode="auto">
          <a:xfrm>
            <a:off x="7620954" y="4845005"/>
            <a:ext cx="680504" cy="61299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502EC-399B-40AA-89E8-B57965FE146D}"/>
              </a:ext>
            </a:extLst>
          </p:cNvPr>
          <p:cNvSpPr/>
          <p:nvPr/>
        </p:nvSpPr>
        <p:spPr bwMode="auto">
          <a:xfrm>
            <a:off x="3898341" y="4894326"/>
            <a:ext cx="783595" cy="56366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A812B3-8343-4CD4-8A22-055D21579265}"/>
              </a:ext>
            </a:extLst>
          </p:cNvPr>
          <p:cNvSpPr/>
          <p:nvPr/>
        </p:nvSpPr>
        <p:spPr bwMode="auto">
          <a:xfrm>
            <a:off x="3384505" y="3060145"/>
            <a:ext cx="783595" cy="55119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81DEA-A33B-4E86-980A-1A1EB21B8A32}"/>
              </a:ext>
            </a:extLst>
          </p:cNvPr>
          <p:cNvSpPr/>
          <p:nvPr/>
        </p:nvSpPr>
        <p:spPr bwMode="auto">
          <a:xfrm>
            <a:off x="4450817" y="1523910"/>
            <a:ext cx="898551" cy="56811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F1503B-160D-4130-B23B-310AA780B207}"/>
              </a:ext>
            </a:extLst>
          </p:cNvPr>
          <p:cNvGrpSpPr>
            <a:grpSpLocks noChangeAspect="1"/>
          </p:cNvGrpSpPr>
          <p:nvPr/>
        </p:nvGrpSpPr>
        <p:grpSpPr>
          <a:xfrm>
            <a:off x="3301284" y="3097462"/>
            <a:ext cx="960309" cy="865622"/>
            <a:chOff x="5880828" y="1920074"/>
            <a:chExt cx="376419" cy="32243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32F09-C233-47CC-B910-5289258B561D}"/>
                </a:ext>
              </a:extLst>
            </p:cNvPr>
            <p:cNvGrpSpPr/>
            <p:nvPr/>
          </p:nvGrpSpPr>
          <p:grpSpPr>
            <a:xfrm>
              <a:off x="5880828" y="1920074"/>
              <a:ext cx="292436" cy="201413"/>
              <a:chOff x="8323133" y="1659154"/>
              <a:chExt cx="394219" cy="271516"/>
            </a:xfrm>
          </p:grpSpPr>
          <p:sp>
            <p:nvSpPr>
              <p:cNvPr id="33" name="Freeform 2153">
                <a:extLst>
                  <a:ext uri="{FF2B5EF4-FFF2-40B4-BE49-F238E27FC236}">
                    <a16:creationId xmlns:a16="http://schemas.microsoft.com/office/drawing/2014/main" id="{02C1823B-90C6-4C5E-9F3C-DE57660D7B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3133" y="1659154"/>
                <a:ext cx="394219" cy="271516"/>
              </a:xfrm>
              <a:custGeom>
                <a:avLst/>
                <a:gdLst>
                  <a:gd name="T0" fmla="*/ 283 w 302"/>
                  <a:gd name="T1" fmla="*/ 189 h 208"/>
                  <a:gd name="T2" fmla="*/ 19 w 302"/>
                  <a:gd name="T3" fmla="*/ 189 h 208"/>
                  <a:gd name="T4" fmla="*/ 19 w 302"/>
                  <a:gd name="T5" fmla="*/ 19 h 208"/>
                  <a:gd name="T6" fmla="*/ 283 w 302"/>
                  <a:gd name="T7" fmla="*/ 19 h 208"/>
                  <a:gd name="T8" fmla="*/ 283 w 302"/>
                  <a:gd name="T9" fmla="*/ 189 h 208"/>
                  <a:gd name="T10" fmla="*/ 302 w 302"/>
                  <a:gd name="T11" fmla="*/ 0 h 208"/>
                  <a:gd name="T12" fmla="*/ 0 w 302"/>
                  <a:gd name="T13" fmla="*/ 0 h 208"/>
                  <a:gd name="T14" fmla="*/ 0 w 302"/>
                  <a:gd name="T15" fmla="*/ 208 h 208"/>
                  <a:gd name="T16" fmla="*/ 302 w 302"/>
                  <a:gd name="T17" fmla="*/ 208 h 208"/>
                  <a:gd name="T18" fmla="*/ 302 w 302"/>
                  <a:gd name="T1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2" h="208">
                    <a:moveTo>
                      <a:pt x="283" y="189"/>
                    </a:moveTo>
                    <a:lnTo>
                      <a:pt x="19" y="189"/>
                    </a:lnTo>
                    <a:lnTo>
                      <a:pt x="19" y="19"/>
                    </a:lnTo>
                    <a:lnTo>
                      <a:pt x="283" y="19"/>
                    </a:lnTo>
                    <a:lnTo>
                      <a:pt x="283" y="189"/>
                    </a:lnTo>
                    <a:close/>
                    <a:moveTo>
                      <a:pt x="302" y="0"/>
                    </a:moveTo>
                    <a:lnTo>
                      <a:pt x="0" y="0"/>
                    </a:lnTo>
                    <a:lnTo>
                      <a:pt x="0" y="208"/>
                    </a:lnTo>
                    <a:lnTo>
                      <a:pt x="302" y="208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Freeform 2154">
                <a:extLst>
                  <a:ext uri="{FF2B5EF4-FFF2-40B4-BE49-F238E27FC236}">
                    <a16:creationId xmlns:a16="http://schemas.microsoft.com/office/drawing/2014/main" id="{11C61FB5-E159-407E-9BFE-75C3A2B81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8354" y="1659154"/>
                <a:ext cx="386388" cy="148811"/>
              </a:xfrm>
              <a:custGeom>
                <a:avLst/>
                <a:gdLst>
                  <a:gd name="T0" fmla="*/ 147 w 296"/>
                  <a:gd name="T1" fmla="*/ 114 h 114"/>
                  <a:gd name="T2" fmla="*/ 0 w 296"/>
                  <a:gd name="T3" fmla="*/ 17 h 114"/>
                  <a:gd name="T4" fmla="*/ 12 w 296"/>
                  <a:gd name="T5" fmla="*/ 0 h 114"/>
                  <a:gd name="T6" fmla="*/ 147 w 296"/>
                  <a:gd name="T7" fmla="*/ 92 h 114"/>
                  <a:gd name="T8" fmla="*/ 284 w 296"/>
                  <a:gd name="T9" fmla="*/ 0 h 114"/>
                  <a:gd name="T10" fmla="*/ 296 w 296"/>
                  <a:gd name="T11" fmla="*/ 17 h 114"/>
                  <a:gd name="T12" fmla="*/ 147 w 296"/>
                  <a:gd name="T1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114">
                    <a:moveTo>
                      <a:pt x="147" y="114"/>
                    </a:moveTo>
                    <a:lnTo>
                      <a:pt x="0" y="17"/>
                    </a:lnTo>
                    <a:lnTo>
                      <a:pt x="12" y="0"/>
                    </a:lnTo>
                    <a:lnTo>
                      <a:pt x="147" y="92"/>
                    </a:lnTo>
                    <a:lnTo>
                      <a:pt x="284" y="0"/>
                    </a:lnTo>
                    <a:lnTo>
                      <a:pt x="296" y="17"/>
                    </a:lnTo>
                    <a:lnTo>
                      <a:pt x="147" y="114"/>
                    </a:lnTo>
                    <a:close/>
                  </a:path>
                </a:pathLst>
              </a:custGeom>
              <a:solidFill>
                <a:schemeClr val="accent1"/>
              </a:solidFill>
              <a:ln w="190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008622-7613-455F-9B18-A006BB83EEF5}"/>
                </a:ext>
              </a:extLst>
            </p:cNvPr>
            <p:cNvGrpSpPr/>
            <p:nvPr/>
          </p:nvGrpSpPr>
          <p:grpSpPr>
            <a:xfrm>
              <a:off x="6012692" y="2017855"/>
              <a:ext cx="244555" cy="224649"/>
              <a:chOff x="6012694" y="2017858"/>
              <a:chExt cx="333379" cy="306244"/>
            </a:xfrm>
          </p:grpSpPr>
          <p:sp>
            <p:nvSpPr>
              <p:cNvPr id="14" name="Freeform 1862">
                <a:extLst>
                  <a:ext uri="{FF2B5EF4-FFF2-40B4-BE49-F238E27FC236}">
                    <a16:creationId xmlns:a16="http://schemas.microsoft.com/office/drawing/2014/main" id="{2B8204CA-498E-415C-A9C3-A1851C5734F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012694" y="2032532"/>
                <a:ext cx="333379" cy="29157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Rectangle 1846">
                <a:extLst>
                  <a:ext uri="{FF2B5EF4-FFF2-40B4-BE49-F238E27FC236}">
                    <a16:creationId xmlns:a16="http://schemas.microsoft.com/office/drawing/2014/main" id="{658227FA-A0D2-4E00-8F1D-CA612BF83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8165" y="2120631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Rectangle 1847">
                <a:extLst>
                  <a:ext uri="{FF2B5EF4-FFF2-40B4-BE49-F238E27FC236}">
                    <a16:creationId xmlns:a16="http://schemas.microsoft.com/office/drawing/2014/main" id="{B30164B9-36CD-412A-B559-4A1BED1A6E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650" y="2222502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Rectangle 1848">
                <a:extLst>
                  <a:ext uri="{FF2B5EF4-FFF2-40B4-BE49-F238E27FC236}">
                    <a16:creationId xmlns:a16="http://schemas.microsoft.com/office/drawing/2014/main" id="{44D7AD5C-2421-4552-B67F-ACA180E97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0036" y="2120631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ectangle 1849">
                <a:extLst>
                  <a:ext uri="{FF2B5EF4-FFF2-40B4-BE49-F238E27FC236}">
                    <a16:creationId xmlns:a16="http://schemas.microsoft.com/office/drawing/2014/main" id="{F1512613-B359-435F-AD79-62C2A39BD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650" y="2120631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Rectangle 1850">
                <a:extLst>
                  <a:ext uri="{FF2B5EF4-FFF2-40B4-BE49-F238E27FC236}">
                    <a16:creationId xmlns:a16="http://schemas.microsoft.com/office/drawing/2014/main" id="{9CA276E0-9A69-4AC4-99FD-C76DB0100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8165" y="2154888"/>
                <a:ext cx="17129" cy="1622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Rectangle 1851">
                <a:extLst>
                  <a:ext uri="{FF2B5EF4-FFF2-40B4-BE49-F238E27FC236}">
                    <a16:creationId xmlns:a16="http://schemas.microsoft.com/office/drawing/2014/main" id="{4E695206-B0F7-4545-8E6E-F927BBF6A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6779" y="2154888"/>
                <a:ext cx="17129" cy="1622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Rectangle 1852">
                <a:extLst>
                  <a:ext uri="{FF2B5EF4-FFF2-40B4-BE49-F238E27FC236}">
                    <a16:creationId xmlns:a16="http://schemas.microsoft.com/office/drawing/2014/main" id="{9D029AD4-1039-44A2-96E0-96FE2DBAB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0036" y="2154888"/>
                <a:ext cx="17129" cy="1622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Rectangle 1853">
                <a:extLst>
                  <a:ext uri="{FF2B5EF4-FFF2-40B4-BE49-F238E27FC236}">
                    <a16:creationId xmlns:a16="http://schemas.microsoft.com/office/drawing/2014/main" id="{24FCCDE2-9F6C-486B-97E3-D0514C18D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650" y="2154888"/>
                <a:ext cx="17129" cy="1622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Rectangle 1854">
                <a:extLst>
                  <a:ext uri="{FF2B5EF4-FFF2-40B4-BE49-F238E27FC236}">
                    <a16:creationId xmlns:a16="http://schemas.microsoft.com/office/drawing/2014/main" id="{24F6FE0E-2F32-4535-AF37-8A50BA1DBE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8165" y="2188244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Rectangle 1855">
                <a:extLst>
                  <a:ext uri="{FF2B5EF4-FFF2-40B4-BE49-F238E27FC236}">
                    <a16:creationId xmlns:a16="http://schemas.microsoft.com/office/drawing/2014/main" id="{27A4A90B-66E8-4BAB-A5EB-E9C200CD7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6779" y="2188244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Rectangle 1856">
                <a:extLst>
                  <a:ext uri="{FF2B5EF4-FFF2-40B4-BE49-F238E27FC236}">
                    <a16:creationId xmlns:a16="http://schemas.microsoft.com/office/drawing/2014/main" id="{0A0F9A47-8098-4156-9081-E2A73182A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0036" y="2188244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Rectangle 1857">
                <a:extLst>
                  <a:ext uri="{FF2B5EF4-FFF2-40B4-BE49-F238E27FC236}">
                    <a16:creationId xmlns:a16="http://schemas.microsoft.com/office/drawing/2014/main" id="{883D0981-90A2-404F-98CB-505D1AFE1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8650" y="2188244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Rectangle 1858">
                <a:extLst>
                  <a:ext uri="{FF2B5EF4-FFF2-40B4-BE49-F238E27FC236}">
                    <a16:creationId xmlns:a16="http://schemas.microsoft.com/office/drawing/2014/main" id="{7F9305FE-2C54-42B4-BC87-4038528EF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8165" y="2222502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Rectangle 1859">
                <a:extLst>
                  <a:ext uri="{FF2B5EF4-FFF2-40B4-BE49-F238E27FC236}">
                    <a16:creationId xmlns:a16="http://schemas.microsoft.com/office/drawing/2014/main" id="{312C1C1A-0ABD-4487-B167-91422313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6779" y="2222502"/>
                <a:ext cx="17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Rectangle 1860">
                <a:extLst>
                  <a:ext uri="{FF2B5EF4-FFF2-40B4-BE49-F238E27FC236}">
                    <a16:creationId xmlns:a16="http://schemas.microsoft.com/office/drawing/2014/main" id="{D264BBA6-F4AA-4091-B66C-CFC970E274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6779" y="2017858"/>
                <a:ext cx="17129" cy="513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ctangle 1861">
                <a:extLst>
                  <a:ext uri="{FF2B5EF4-FFF2-40B4-BE49-F238E27FC236}">
                    <a16:creationId xmlns:a16="http://schemas.microsoft.com/office/drawing/2014/main" id="{2658A719-72B8-4702-8E77-EF06EFBF4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20036" y="2017858"/>
                <a:ext cx="17129" cy="513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Freeform 1862">
                <a:extLst>
                  <a:ext uri="{FF2B5EF4-FFF2-40B4-BE49-F238E27FC236}">
                    <a16:creationId xmlns:a16="http://schemas.microsoft.com/office/drawing/2014/main" id="{3C50555F-14A6-4960-A056-36A6806ACF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392" y="2034987"/>
                <a:ext cx="273159" cy="238902"/>
              </a:xfrm>
              <a:custGeom>
                <a:avLst/>
                <a:gdLst>
                  <a:gd name="T0" fmla="*/ 284 w 303"/>
                  <a:gd name="T1" fmla="*/ 246 h 265"/>
                  <a:gd name="T2" fmla="*/ 19 w 303"/>
                  <a:gd name="T3" fmla="*/ 246 h 265"/>
                  <a:gd name="T4" fmla="*/ 19 w 303"/>
                  <a:gd name="T5" fmla="*/ 19 h 265"/>
                  <a:gd name="T6" fmla="*/ 284 w 303"/>
                  <a:gd name="T7" fmla="*/ 19 h 265"/>
                  <a:gd name="T8" fmla="*/ 284 w 303"/>
                  <a:gd name="T9" fmla="*/ 246 h 265"/>
                  <a:gd name="T10" fmla="*/ 303 w 303"/>
                  <a:gd name="T11" fmla="*/ 0 h 265"/>
                  <a:gd name="T12" fmla="*/ 0 w 303"/>
                  <a:gd name="T13" fmla="*/ 0 h 265"/>
                  <a:gd name="T14" fmla="*/ 0 w 303"/>
                  <a:gd name="T15" fmla="*/ 265 h 265"/>
                  <a:gd name="T16" fmla="*/ 303 w 303"/>
                  <a:gd name="T17" fmla="*/ 265 h 265"/>
                  <a:gd name="T18" fmla="*/ 303 w 303"/>
                  <a:gd name="T19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3" h="265">
                    <a:moveTo>
                      <a:pt x="284" y="246"/>
                    </a:moveTo>
                    <a:lnTo>
                      <a:pt x="19" y="246"/>
                    </a:lnTo>
                    <a:lnTo>
                      <a:pt x="19" y="19"/>
                    </a:lnTo>
                    <a:lnTo>
                      <a:pt x="284" y="19"/>
                    </a:lnTo>
                    <a:lnTo>
                      <a:pt x="284" y="246"/>
                    </a:lnTo>
                    <a:close/>
                    <a:moveTo>
                      <a:pt x="303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303" y="265"/>
                    </a:lnTo>
                    <a:lnTo>
                      <a:pt x="3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Rectangle 1863">
                <a:extLst>
                  <a:ext uri="{FF2B5EF4-FFF2-40B4-BE49-F238E27FC236}">
                    <a16:creationId xmlns:a16="http://schemas.microsoft.com/office/drawing/2014/main" id="{E7CCA11B-E32B-4933-B856-6E6940306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4407" y="2086373"/>
                <a:ext cx="255129" cy="171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5" name="Freeform 122">
            <a:extLst>
              <a:ext uri="{FF2B5EF4-FFF2-40B4-BE49-F238E27FC236}">
                <a16:creationId xmlns:a16="http://schemas.microsoft.com/office/drawing/2014/main" id="{1ED38AB6-B24D-4D5D-9E34-CD58EA7FFBE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51616" y="4878381"/>
            <a:ext cx="854796" cy="823007"/>
          </a:xfrm>
          <a:custGeom>
            <a:avLst/>
            <a:gdLst>
              <a:gd name="T0" fmla="*/ 57 w 215"/>
              <a:gd name="T1" fmla="*/ 80 h 222"/>
              <a:gd name="T2" fmla="*/ 64 w 215"/>
              <a:gd name="T3" fmla="*/ 118 h 222"/>
              <a:gd name="T4" fmla="*/ 33 w 215"/>
              <a:gd name="T5" fmla="*/ 139 h 222"/>
              <a:gd name="T6" fmla="*/ 2 w 215"/>
              <a:gd name="T7" fmla="*/ 118 h 222"/>
              <a:gd name="T8" fmla="*/ 9 w 215"/>
              <a:gd name="T9" fmla="*/ 80 h 222"/>
              <a:gd name="T10" fmla="*/ 33 w 215"/>
              <a:gd name="T11" fmla="*/ 125 h 222"/>
              <a:gd name="T12" fmla="*/ 52 w 215"/>
              <a:gd name="T13" fmla="*/ 112 h 222"/>
              <a:gd name="T14" fmla="*/ 48 w 215"/>
              <a:gd name="T15" fmla="*/ 90 h 222"/>
              <a:gd name="T16" fmla="*/ 25 w 215"/>
              <a:gd name="T17" fmla="*/ 85 h 222"/>
              <a:gd name="T18" fmla="*/ 13 w 215"/>
              <a:gd name="T19" fmla="*/ 104 h 222"/>
              <a:gd name="T20" fmla="*/ 25 w 215"/>
              <a:gd name="T21" fmla="*/ 124 h 222"/>
              <a:gd name="T22" fmla="*/ 203 w 215"/>
              <a:gd name="T23" fmla="*/ 141 h 222"/>
              <a:gd name="T24" fmla="*/ 215 w 215"/>
              <a:gd name="T25" fmla="*/ 174 h 222"/>
              <a:gd name="T26" fmla="*/ 187 w 215"/>
              <a:gd name="T27" fmla="*/ 218 h 222"/>
              <a:gd name="T28" fmla="*/ 135 w 215"/>
              <a:gd name="T29" fmla="*/ 208 h 222"/>
              <a:gd name="T30" fmla="*/ 122 w 215"/>
              <a:gd name="T31" fmla="*/ 164 h 222"/>
              <a:gd name="T32" fmla="*/ 84 w 215"/>
              <a:gd name="T33" fmla="*/ 124 h 222"/>
              <a:gd name="T34" fmla="*/ 98 w 215"/>
              <a:gd name="T35" fmla="*/ 60 h 222"/>
              <a:gd name="T36" fmla="*/ 145 w 215"/>
              <a:gd name="T37" fmla="*/ 42 h 222"/>
              <a:gd name="T38" fmla="*/ 151 w 215"/>
              <a:gd name="T39" fmla="*/ 22 h 222"/>
              <a:gd name="T40" fmla="*/ 182 w 215"/>
              <a:gd name="T41" fmla="*/ 0 h 222"/>
              <a:gd name="T42" fmla="*/ 213 w 215"/>
              <a:gd name="T43" fmla="*/ 22 h 222"/>
              <a:gd name="T44" fmla="*/ 209 w 215"/>
              <a:gd name="T45" fmla="*/ 56 h 222"/>
              <a:gd name="T46" fmla="*/ 199 w 215"/>
              <a:gd name="T47" fmla="*/ 85 h 222"/>
              <a:gd name="T48" fmla="*/ 195 w 215"/>
              <a:gd name="T49" fmla="*/ 134 h 222"/>
              <a:gd name="T50" fmla="*/ 172 w 215"/>
              <a:gd name="T51" fmla="*/ 51 h 222"/>
              <a:gd name="T52" fmla="*/ 182 w 215"/>
              <a:gd name="T53" fmla="*/ 56 h 222"/>
              <a:gd name="T54" fmla="*/ 200 w 215"/>
              <a:gd name="T55" fmla="*/ 43 h 222"/>
              <a:gd name="T56" fmla="*/ 196 w 215"/>
              <a:gd name="T57" fmla="*/ 20 h 222"/>
              <a:gd name="T58" fmla="*/ 174 w 215"/>
              <a:gd name="T59" fmla="*/ 16 h 222"/>
              <a:gd name="T60" fmla="*/ 161 w 215"/>
              <a:gd name="T61" fmla="*/ 35 h 222"/>
              <a:gd name="T62" fmla="*/ 103 w 215"/>
              <a:gd name="T63" fmla="*/ 133 h 222"/>
              <a:gd name="T64" fmla="*/ 144 w 215"/>
              <a:gd name="T65" fmla="*/ 132 h 222"/>
              <a:gd name="T66" fmla="*/ 187 w 215"/>
              <a:gd name="T67" fmla="*/ 116 h 222"/>
              <a:gd name="T68" fmla="*/ 173 w 215"/>
              <a:gd name="T69" fmla="*/ 68 h 222"/>
              <a:gd name="T70" fmla="*/ 157 w 215"/>
              <a:gd name="T71" fmla="*/ 59 h 222"/>
              <a:gd name="T72" fmla="*/ 123 w 215"/>
              <a:gd name="T73" fmla="*/ 60 h 222"/>
              <a:gd name="T74" fmla="*/ 94 w 215"/>
              <a:gd name="T75" fmla="*/ 104 h 222"/>
              <a:gd name="T76" fmla="*/ 192 w 215"/>
              <a:gd name="T77" fmla="*/ 198 h 222"/>
              <a:gd name="T78" fmla="*/ 199 w 215"/>
              <a:gd name="T79" fmla="*/ 160 h 222"/>
              <a:gd name="T80" fmla="*/ 167 w 215"/>
              <a:gd name="T81" fmla="*/ 139 h 222"/>
              <a:gd name="T82" fmla="*/ 137 w 215"/>
              <a:gd name="T83" fmla="*/ 161 h 222"/>
              <a:gd name="T84" fmla="*/ 144 w 215"/>
              <a:gd name="T85" fmla="*/ 19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15" h="222">
                <a:moveTo>
                  <a:pt x="33" y="70"/>
                </a:moveTo>
                <a:cubicBezTo>
                  <a:pt x="38" y="70"/>
                  <a:pt x="42" y="71"/>
                  <a:pt x="46" y="72"/>
                </a:cubicBezTo>
                <a:cubicBezTo>
                  <a:pt x="50" y="74"/>
                  <a:pt x="54" y="77"/>
                  <a:pt x="57" y="80"/>
                </a:cubicBezTo>
                <a:cubicBezTo>
                  <a:pt x="60" y="83"/>
                  <a:pt x="63" y="87"/>
                  <a:pt x="64" y="91"/>
                </a:cubicBezTo>
                <a:cubicBezTo>
                  <a:pt x="66" y="95"/>
                  <a:pt x="67" y="100"/>
                  <a:pt x="67" y="104"/>
                </a:cubicBezTo>
                <a:cubicBezTo>
                  <a:pt x="67" y="109"/>
                  <a:pt x="66" y="114"/>
                  <a:pt x="64" y="118"/>
                </a:cubicBezTo>
                <a:cubicBezTo>
                  <a:pt x="63" y="122"/>
                  <a:pt x="60" y="126"/>
                  <a:pt x="57" y="129"/>
                </a:cubicBezTo>
                <a:cubicBezTo>
                  <a:pt x="54" y="132"/>
                  <a:pt x="50" y="135"/>
                  <a:pt x="46" y="136"/>
                </a:cubicBezTo>
                <a:cubicBezTo>
                  <a:pt x="42" y="138"/>
                  <a:pt x="38" y="139"/>
                  <a:pt x="33" y="139"/>
                </a:cubicBezTo>
                <a:cubicBezTo>
                  <a:pt x="29" y="139"/>
                  <a:pt x="24" y="138"/>
                  <a:pt x="20" y="136"/>
                </a:cubicBezTo>
                <a:cubicBezTo>
                  <a:pt x="16" y="135"/>
                  <a:pt x="13" y="132"/>
                  <a:pt x="9" y="129"/>
                </a:cubicBezTo>
                <a:cubicBezTo>
                  <a:pt x="6" y="126"/>
                  <a:pt x="4" y="122"/>
                  <a:pt x="2" y="118"/>
                </a:cubicBezTo>
                <a:cubicBezTo>
                  <a:pt x="0" y="114"/>
                  <a:pt x="0" y="109"/>
                  <a:pt x="0" y="104"/>
                </a:cubicBezTo>
                <a:cubicBezTo>
                  <a:pt x="0" y="100"/>
                  <a:pt x="0" y="95"/>
                  <a:pt x="2" y="91"/>
                </a:cubicBezTo>
                <a:cubicBezTo>
                  <a:pt x="4" y="87"/>
                  <a:pt x="6" y="83"/>
                  <a:pt x="9" y="80"/>
                </a:cubicBezTo>
                <a:cubicBezTo>
                  <a:pt x="13" y="77"/>
                  <a:pt x="16" y="74"/>
                  <a:pt x="20" y="72"/>
                </a:cubicBezTo>
                <a:cubicBezTo>
                  <a:pt x="24" y="71"/>
                  <a:pt x="29" y="70"/>
                  <a:pt x="33" y="70"/>
                </a:cubicBezTo>
                <a:close/>
                <a:moveTo>
                  <a:pt x="33" y="125"/>
                </a:moveTo>
                <a:cubicBezTo>
                  <a:pt x="36" y="125"/>
                  <a:pt x="39" y="125"/>
                  <a:pt x="41" y="124"/>
                </a:cubicBezTo>
                <a:cubicBezTo>
                  <a:pt x="44" y="122"/>
                  <a:pt x="46" y="121"/>
                  <a:pt x="48" y="119"/>
                </a:cubicBezTo>
                <a:cubicBezTo>
                  <a:pt x="49" y="117"/>
                  <a:pt x="51" y="115"/>
                  <a:pt x="52" y="112"/>
                </a:cubicBezTo>
                <a:cubicBezTo>
                  <a:pt x="53" y="110"/>
                  <a:pt x="54" y="107"/>
                  <a:pt x="54" y="104"/>
                </a:cubicBezTo>
                <a:cubicBezTo>
                  <a:pt x="54" y="101"/>
                  <a:pt x="53" y="99"/>
                  <a:pt x="52" y="96"/>
                </a:cubicBezTo>
                <a:cubicBezTo>
                  <a:pt x="51" y="94"/>
                  <a:pt x="49" y="91"/>
                  <a:pt x="48" y="90"/>
                </a:cubicBezTo>
                <a:cubicBezTo>
                  <a:pt x="46" y="88"/>
                  <a:pt x="44" y="86"/>
                  <a:pt x="41" y="85"/>
                </a:cubicBezTo>
                <a:cubicBezTo>
                  <a:pt x="39" y="84"/>
                  <a:pt x="36" y="84"/>
                  <a:pt x="33" y="84"/>
                </a:cubicBezTo>
                <a:cubicBezTo>
                  <a:pt x="31" y="84"/>
                  <a:pt x="28" y="84"/>
                  <a:pt x="25" y="85"/>
                </a:cubicBezTo>
                <a:cubicBezTo>
                  <a:pt x="23" y="86"/>
                  <a:pt x="21" y="88"/>
                  <a:pt x="19" y="90"/>
                </a:cubicBezTo>
                <a:cubicBezTo>
                  <a:pt x="17" y="91"/>
                  <a:pt x="16" y="94"/>
                  <a:pt x="15" y="96"/>
                </a:cubicBezTo>
                <a:cubicBezTo>
                  <a:pt x="14" y="99"/>
                  <a:pt x="13" y="101"/>
                  <a:pt x="13" y="104"/>
                </a:cubicBezTo>
                <a:cubicBezTo>
                  <a:pt x="13" y="107"/>
                  <a:pt x="14" y="110"/>
                  <a:pt x="15" y="112"/>
                </a:cubicBezTo>
                <a:cubicBezTo>
                  <a:pt x="16" y="115"/>
                  <a:pt x="17" y="117"/>
                  <a:pt x="19" y="119"/>
                </a:cubicBezTo>
                <a:cubicBezTo>
                  <a:pt x="21" y="121"/>
                  <a:pt x="23" y="122"/>
                  <a:pt x="25" y="124"/>
                </a:cubicBezTo>
                <a:cubicBezTo>
                  <a:pt x="28" y="125"/>
                  <a:pt x="31" y="125"/>
                  <a:pt x="33" y="125"/>
                </a:cubicBezTo>
                <a:close/>
                <a:moveTo>
                  <a:pt x="195" y="134"/>
                </a:moveTo>
                <a:cubicBezTo>
                  <a:pt x="198" y="136"/>
                  <a:pt x="201" y="138"/>
                  <a:pt x="203" y="141"/>
                </a:cubicBezTo>
                <a:cubicBezTo>
                  <a:pt x="206" y="144"/>
                  <a:pt x="208" y="147"/>
                  <a:pt x="210" y="151"/>
                </a:cubicBezTo>
                <a:cubicBezTo>
                  <a:pt x="212" y="154"/>
                  <a:pt x="213" y="158"/>
                  <a:pt x="214" y="162"/>
                </a:cubicBezTo>
                <a:cubicBezTo>
                  <a:pt x="215" y="166"/>
                  <a:pt x="215" y="170"/>
                  <a:pt x="215" y="174"/>
                </a:cubicBezTo>
                <a:cubicBezTo>
                  <a:pt x="215" y="180"/>
                  <a:pt x="214" y="187"/>
                  <a:pt x="212" y="193"/>
                </a:cubicBezTo>
                <a:cubicBezTo>
                  <a:pt x="209" y="198"/>
                  <a:pt x="206" y="204"/>
                  <a:pt x="202" y="208"/>
                </a:cubicBezTo>
                <a:cubicBezTo>
                  <a:pt x="197" y="212"/>
                  <a:pt x="192" y="216"/>
                  <a:pt x="187" y="218"/>
                </a:cubicBezTo>
                <a:cubicBezTo>
                  <a:pt x="181" y="221"/>
                  <a:pt x="175" y="222"/>
                  <a:pt x="168" y="222"/>
                </a:cubicBezTo>
                <a:cubicBezTo>
                  <a:pt x="162" y="222"/>
                  <a:pt x="156" y="221"/>
                  <a:pt x="150" y="218"/>
                </a:cubicBezTo>
                <a:cubicBezTo>
                  <a:pt x="144" y="216"/>
                  <a:pt x="139" y="212"/>
                  <a:pt x="135" y="208"/>
                </a:cubicBezTo>
                <a:cubicBezTo>
                  <a:pt x="130" y="204"/>
                  <a:pt x="127" y="198"/>
                  <a:pt x="125" y="193"/>
                </a:cubicBezTo>
                <a:cubicBezTo>
                  <a:pt x="122" y="187"/>
                  <a:pt x="121" y="180"/>
                  <a:pt x="121" y="174"/>
                </a:cubicBezTo>
                <a:cubicBezTo>
                  <a:pt x="121" y="170"/>
                  <a:pt x="121" y="167"/>
                  <a:pt x="122" y="164"/>
                </a:cubicBezTo>
                <a:cubicBezTo>
                  <a:pt x="116" y="161"/>
                  <a:pt x="110" y="158"/>
                  <a:pt x="105" y="155"/>
                </a:cubicBezTo>
                <a:cubicBezTo>
                  <a:pt x="100" y="151"/>
                  <a:pt x="96" y="146"/>
                  <a:pt x="92" y="141"/>
                </a:cubicBezTo>
                <a:cubicBezTo>
                  <a:pt x="88" y="136"/>
                  <a:pt x="86" y="130"/>
                  <a:pt x="84" y="124"/>
                </a:cubicBezTo>
                <a:cubicBezTo>
                  <a:pt x="82" y="118"/>
                  <a:pt x="81" y="111"/>
                  <a:pt x="81" y="104"/>
                </a:cubicBezTo>
                <a:cubicBezTo>
                  <a:pt x="81" y="96"/>
                  <a:pt x="82" y="88"/>
                  <a:pt x="85" y="80"/>
                </a:cubicBezTo>
                <a:cubicBezTo>
                  <a:pt x="89" y="72"/>
                  <a:pt x="93" y="66"/>
                  <a:pt x="98" y="60"/>
                </a:cubicBezTo>
                <a:cubicBezTo>
                  <a:pt x="104" y="55"/>
                  <a:pt x="110" y="50"/>
                  <a:pt x="118" y="47"/>
                </a:cubicBezTo>
                <a:cubicBezTo>
                  <a:pt x="125" y="44"/>
                  <a:pt x="133" y="42"/>
                  <a:pt x="141" y="42"/>
                </a:cubicBezTo>
                <a:cubicBezTo>
                  <a:pt x="142" y="42"/>
                  <a:pt x="144" y="42"/>
                  <a:pt x="145" y="42"/>
                </a:cubicBezTo>
                <a:cubicBezTo>
                  <a:pt x="146" y="42"/>
                  <a:pt x="148" y="42"/>
                  <a:pt x="149" y="42"/>
                </a:cubicBezTo>
                <a:cubicBezTo>
                  <a:pt x="148" y="40"/>
                  <a:pt x="148" y="37"/>
                  <a:pt x="148" y="35"/>
                </a:cubicBezTo>
                <a:cubicBezTo>
                  <a:pt x="148" y="30"/>
                  <a:pt x="149" y="26"/>
                  <a:pt x="151" y="22"/>
                </a:cubicBezTo>
                <a:cubicBezTo>
                  <a:pt x="152" y="17"/>
                  <a:pt x="155" y="14"/>
                  <a:pt x="158" y="11"/>
                </a:cubicBezTo>
                <a:cubicBezTo>
                  <a:pt x="161" y="7"/>
                  <a:pt x="164" y="5"/>
                  <a:pt x="169" y="3"/>
                </a:cubicBezTo>
                <a:cubicBezTo>
                  <a:pt x="173" y="1"/>
                  <a:pt x="177" y="0"/>
                  <a:pt x="182" y="0"/>
                </a:cubicBezTo>
                <a:cubicBezTo>
                  <a:pt x="186" y="0"/>
                  <a:pt x="191" y="1"/>
                  <a:pt x="195" y="3"/>
                </a:cubicBezTo>
                <a:cubicBezTo>
                  <a:pt x="199" y="5"/>
                  <a:pt x="202" y="7"/>
                  <a:pt x="205" y="11"/>
                </a:cubicBezTo>
                <a:cubicBezTo>
                  <a:pt x="208" y="14"/>
                  <a:pt x="211" y="17"/>
                  <a:pt x="213" y="22"/>
                </a:cubicBezTo>
                <a:cubicBezTo>
                  <a:pt x="214" y="26"/>
                  <a:pt x="215" y="30"/>
                  <a:pt x="215" y="35"/>
                </a:cubicBezTo>
                <a:cubicBezTo>
                  <a:pt x="215" y="39"/>
                  <a:pt x="215" y="43"/>
                  <a:pt x="214" y="46"/>
                </a:cubicBezTo>
                <a:cubicBezTo>
                  <a:pt x="212" y="50"/>
                  <a:pt x="211" y="53"/>
                  <a:pt x="209" y="56"/>
                </a:cubicBezTo>
                <a:cubicBezTo>
                  <a:pt x="206" y="59"/>
                  <a:pt x="204" y="61"/>
                  <a:pt x="201" y="64"/>
                </a:cubicBezTo>
                <a:cubicBezTo>
                  <a:pt x="198" y="66"/>
                  <a:pt x="194" y="67"/>
                  <a:pt x="191" y="68"/>
                </a:cubicBezTo>
                <a:cubicBezTo>
                  <a:pt x="194" y="74"/>
                  <a:pt x="197" y="79"/>
                  <a:pt x="199" y="85"/>
                </a:cubicBezTo>
                <a:cubicBezTo>
                  <a:pt x="201" y="92"/>
                  <a:pt x="202" y="98"/>
                  <a:pt x="202" y="104"/>
                </a:cubicBezTo>
                <a:cubicBezTo>
                  <a:pt x="202" y="109"/>
                  <a:pt x="201" y="115"/>
                  <a:pt x="200" y="119"/>
                </a:cubicBezTo>
                <a:cubicBezTo>
                  <a:pt x="199" y="124"/>
                  <a:pt x="197" y="129"/>
                  <a:pt x="195" y="134"/>
                </a:cubicBezTo>
                <a:close/>
                <a:moveTo>
                  <a:pt x="161" y="35"/>
                </a:moveTo>
                <a:cubicBezTo>
                  <a:pt x="161" y="39"/>
                  <a:pt x="163" y="43"/>
                  <a:pt x="165" y="47"/>
                </a:cubicBezTo>
                <a:cubicBezTo>
                  <a:pt x="168" y="48"/>
                  <a:pt x="170" y="49"/>
                  <a:pt x="172" y="51"/>
                </a:cubicBezTo>
                <a:cubicBezTo>
                  <a:pt x="175" y="52"/>
                  <a:pt x="177" y="54"/>
                  <a:pt x="179" y="56"/>
                </a:cubicBezTo>
                <a:cubicBezTo>
                  <a:pt x="180" y="56"/>
                  <a:pt x="180" y="56"/>
                  <a:pt x="180" y="56"/>
                </a:cubicBezTo>
                <a:cubicBezTo>
                  <a:pt x="181" y="56"/>
                  <a:pt x="181" y="56"/>
                  <a:pt x="182" y="56"/>
                </a:cubicBezTo>
                <a:cubicBezTo>
                  <a:pt x="184" y="56"/>
                  <a:pt x="187" y="55"/>
                  <a:pt x="190" y="54"/>
                </a:cubicBezTo>
                <a:cubicBezTo>
                  <a:pt x="192" y="53"/>
                  <a:pt x="194" y="52"/>
                  <a:pt x="196" y="50"/>
                </a:cubicBezTo>
                <a:cubicBezTo>
                  <a:pt x="198" y="48"/>
                  <a:pt x="199" y="46"/>
                  <a:pt x="200" y="43"/>
                </a:cubicBezTo>
                <a:cubicBezTo>
                  <a:pt x="201" y="41"/>
                  <a:pt x="202" y="38"/>
                  <a:pt x="202" y="35"/>
                </a:cubicBezTo>
                <a:cubicBezTo>
                  <a:pt x="202" y="32"/>
                  <a:pt x="201" y="29"/>
                  <a:pt x="200" y="27"/>
                </a:cubicBezTo>
                <a:cubicBezTo>
                  <a:pt x="199" y="24"/>
                  <a:pt x="198" y="22"/>
                  <a:pt x="196" y="20"/>
                </a:cubicBezTo>
                <a:cubicBezTo>
                  <a:pt x="194" y="18"/>
                  <a:pt x="192" y="17"/>
                  <a:pt x="190" y="16"/>
                </a:cubicBezTo>
                <a:cubicBezTo>
                  <a:pt x="187" y="15"/>
                  <a:pt x="184" y="14"/>
                  <a:pt x="182" y="14"/>
                </a:cubicBezTo>
                <a:cubicBezTo>
                  <a:pt x="179" y="14"/>
                  <a:pt x="176" y="15"/>
                  <a:pt x="174" y="16"/>
                </a:cubicBezTo>
                <a:cubicBezTo>
                  <a:pt x="171" y="17"/>
                  <a:pt x="169" y="18"/>
                  <a:pt x="167" y="20"/>
                </a:cubicBezTo>
                <a:cubicBezTo>
                  <a:pt x="166" y="22"/>
                  <a:pt x="164" y="24"/>
                  <a:pt x="163" y="27"/>
                </a:cubicBezTo>
                <a:cubicBezTo>
                  <a:pt x="162" y="29"/>
                  <a:pt x="161" y="32"/>
                  <a:pt x="161" y="35"/>
                </a:cubicBezTo>
                <a:close/>
                <a:moveTo>
                  <a:pt x="94" y="104"/>
                </a:moveTo>
                <a:cubicBezTo>
                  <a:pt x="94" y="110"/>
                  <a:pt x="95" y="115"/>
                  <a:pt x="96" y="119"/>
                </a:cubicBezTo>
                <a:cubicBezTo>
                  <a:pt x="98" y="124"/>
                  <a:pt x="100" y="129"/>
                  <a:pt x="103" y="133"/>
                </a:cubicBezTo>
                <a:cubicBezTo>
                  <a:pt x="106" y="137"/>
                  <a:pt x="109" y="141"/>
                  <a:pt x="113" y="144"/>
                </a:cubicBezTo>
                <a:cubicBezTo>
                  <a:pt x="117" y="147"/>
                  <a:pt x="122" y="149"/>
                  <a:pt x="127" y="151"/>
                </a:cubicBezTo>
                <a:cubicBezTo>
                  <a:pt x="131" y="143"/>
                  <a:pt x="137" y="136"/>
                  <a:pt x="144" y="132"/>
                </a:cubicBezTo>
                <a:cubicBezTo>
                  <a:pt x="151" y="127"/>
                  <a:pt x="159" y="125"/>
                  <a:pt x="168" y="125"/>
                </a:cubicBezTo>
                <a:cubicBezTo>
                  <a:pt x="173" y="125"/>
                  <a:pt x="178" y="126"/>
                  <a:pt x="183" y="127"/>
                </a:cubicBezTo>
                <a:cubicBezTo>
                  <a:pt x="185" y="124"/>
                  <a:pt x="186" y="120"/>
                  <a:pt x="187" y="116"/>
                </a:cubicBezTo>
                <a:cubicBezTo>
                  <a:pt x="188" y="112"/>
                  <a:pt x="188" y="108"/>
                  <a:pt x="188" y="104"/>
                </a:cubicBezTo>
                <a:cubicBezTo>
                  <a:pt x="188" y="97"/>
                  <a:pt x="187" y="91"/>
                  <a:pt x="184" y="85"/>
                </a:cubicBezTo>
                <a:cubicBezTo>
                  <a:pt x="182" y="79"/>
                  <a:pt x="178" y="73"/>
                  <a:pt x="173" y="68"/>
                </a:cubicBezTo>
                <a:cubicBezTo>
                  <a:pt x="173" y="68"/>
                  <a:pt x="173" y="68"/>
                  <a:pt x="173" y="68"/>
                </a:cubicBezTo>
                <a:cubicBezTo>
                  <a:pt x="170" y="66"/>
                  <a:pt x="168" y="64"/>
                  <a:pt x="165" y="63"/>
                </a:cubicBezTo>
                <a:cubicBezTo>
                  <a:pt x="163" y="61"/>
                  <a:pt x="160" y="60"/>
                  <a:pt x="157" y="59"/>
                </a:cubicBezTo>
                <a:cubicBezTo>
                  <a:pt x="157" y="59"/>
                  <a:pt x="157" y="59"/>
                  <a:pt x="157" y="59"/>
                </a:cubicBezTo>
                <a:cubicBezTo>
                  <a:pt x="152" y="57"/>
                  <a:pt x="147" y="56"/>
                  <a:pt x="141" y="56"/>
                </a:cubicBezTo>
                <a:cubicBezTo>
                  <a:pt x="135" y="56"/>
                  <a:pt x="129" y="57"/>
                  <a:pt x="123" y="60"/>
                </a:cubicBezTo>
                <a:cubicBezTo>
                  <a:pt x="117" y="62"/>
                  <a:pt x="112" y="66"/>
                  <a:pt x="108" y="70"/>
                </a:cubicBezTo>
                <a:cubicBezTo>
                  <a:pt x="104" y="74"/>
                  <a:pt x="100" y="80"/>
                  <a:pt x="98" y="85"/>
                </a:cubicBezTo>
                <a:cubicBezTo>
                  <a:pt x="95" y="91"/>
                  <a:pt x="94" y="98"/>
                  <a:pt x="94" y="104"/>
                </a:cubicBezTo>
                <a:close/>
                <a:moveTo>
                  <a:pt x="168" y="208"/>
                </a:moveTo>
                <a:cubicBezTo>
                  <a:pt x="173" y="208"/>
                  <a:pt x="177" y="207"/>
                  <a:pt x="181" y="206"/>
                </a:cubicBezTo>
                <a:cubicBezTo>
                  <a:pt x="185" y="204"/>
                  <a:pt x="189" y="201"/>
                  <a:pt x="192" y="198"/>
                </a:cubicBezTo>
                <a:cubicBezTo>
                  <a:pt x="195" y="195"/>
                  <a:pt x="197" y="191"/>
                  <a:pt x="199" y="187"/>
                </a:cubicBezTo>
                <a:cubicBezTo>
                  <a:pt x="201" y="183"/>
                  <a:pt x="202" y="178"/>
                  <a:pt x="202" y="174"/>
                </a:cubicBezTo>
                <a:cubicBezTo>
                  <a:pt x="202" y="169"/>
                  <a:pt x="201" y="164"/>
                  <a:pt x="199" y="160"/>
                </a:cubicBezTo>
                <a:cubicBezTo>
                  <a:pt x="197" y="156"/>
                  <a:pt x="195" y="152"/>
                  <a:pt x="192" y="149"/>
                </a:cubicBezTo>
                <a:cubicBezTo>
                  <a:pt x="189" y="146"/>
                  <a:pt x="185" y="143"/>
                  <a:pt x="181" y="142"/>
                </a:cubicBezTo>
                <a:cubicBezTo>
                  <a:pt x="176" y="140"/>
                  <a:pt x="172" y="139"/>
                  <a:pt x="167" y="139"/>
                </a:cubicBezTo>
                <a:cubicBezTo>
                  <a:pt x="163" y="139"/>
                  <a:pt x="158" y="140"/>
                  <a:pt x="154" y="142"/>
                </a:cubicBezTo>
                <a:cubicBezTo>
                  <a:pt x="150" y="144"/>
                  <a:pt x="147" y="146"/>
                  <a:pt x="144" y="150"/>
                </a:cubicBezTo>
                <a:cubicBezTo>
                  <a:pt x="141" y="153"/>
                  <a:pt x="139" y="156"/>
                  <a:pt x="137" y="161"/>
                </a:cubicBezTo>
                <a:cubicBezTo>
                  <a:pt x="135" y="165"/>
                  <a:pt x="134" y="169"/>
                  <a:pt x="134" y="174"/>
                </a:cubicBezTo>
                <a:cubicBezTo>
                  <a:pt x="134" y="178"/>
                  <a:pt x="135" y="183"/>
                  <a:pt x="137" y="187"/>
                </a:cubicBezTo>
                <a:cubicBezTo>
                  <a:pt x="139" y="191"/>
                  <a:pt x="141" y="195"/>
                  <a:pt x="144" y="198"/>
                </a:cubicBezTo>
                <a:cubicBezTo>
                  <a:pt x="147" y="201"/>
                  <a:pt x="151" y="204"/>
                  <a:pt x="155" y="206"/>
                </a:cubicBezTo>
                <a:cubicBezTo>
                  <a:pt x="159" y="207"/>
                  <a:pt x="164" y="208"/>
                  <a:pt x="168" y="2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7844" tIns="43923" rIns="87844" bIns="4392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" name="Freeform 24">
            <a:extLst>
              <a:ext uri="{FF2B5EF4-FFF2-40B4-BE49-F238E27FC236}">
                <a16:creationId xmlns:a16="http://schemas.microsoft.com/office/drawing/2014/main" id="{C9C3EE91-34BF-48CA-ABFE-ACF7EC3FC90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14272" y="1323172"/>
            <a:ext cx="722388" cy="762028"/>
          </a:xfrm>
          <a:custGeom>
            <a:avLst/>
            <a:gdLst>
              <a:gd name="T0" fmla="*/ 93 w 163"/>
              <a:gd name="T1" fmla="*/ 54 h 173"/>
              <a:gd name="T2" fmla="*/ 35 w 163"/>
              <a:gd name="T3" fmla="*/ 54 h 173"/>
              <a:gd name="T4" fmla="*/ 35 w 163"/>
              <a:gd name="T5" fmla="*/ 43 h 173"/>
              <a:gd name="T6" fmla="*/ 93 w 163"/>
              <a:gd name="T7" fmla="*/ 43 h 173"/>
              <a:gd name="T8" fmla="*/ 93 w 163"/>
              <a:gd name="T9" fmla="*/ 54 h 173"/>
              <a:gd name="T10" fmla="*/ 35 w 163"/>
              <a:gd name="T11" fmla="*/ 65 h 173"/>
              <a:gd name="T12" fmla="*/ 128 w 163"/>
              <a:gd name="T13" fmla="*/ 65 h 173"/>
              <a:gd name="T14" fmla="*/ 128 w 163"/>
              <a:gd name="T15" fmla="*/ 76 h 173"/>
              <a:gd name="T16" fmla="*/ 35 w 163"/>
              <a:gd name="T17" fmla="*/ 76 h 173"/>
              <a:gd name="T18" fmla="*/ 35 w 163"/>
              <a:gd name="T19" fmla="*/ 65 h 173"/>
              <a:gd name="T20" fmla="*/ 35 w 163"/>
              <a:gd name="T21" fmla="*/ 86 h 173"/>
              <a:gd name="T22" fmla="*/ 128 w 163"/>
              <a:gd name="T23" fmla="*/ 86 h 173"/>
              <a:gd name="T24" fmla="*/ 128 w 163"/>
              <a:gd name="T25" fmla="*/ 97 h 173"/>
              <a:gd name="T26" fmla="*/ 35 w 163"/>
              <a:gd name="T27" fmla="*/ 97 h 173"/>
              <a:gd name="T28" fmla="*/ 35 w 163"/>
              <a:gd name="T29" fmla="*/ 86 h 173"/>
              <a:gd name="T30" fmla="*/ 35 w 163"/>
              <a:gd name="T31" fmla="*/ 108 h 173"/>
              <a:gd name="T32" fmla="*/ 128 w 163"/>
              <a:gd name="T33" fmla="*/ 108 h 173"/>
              <a:gd name="T34" fmla="*/ 128 w 163"/>
              <a:gd name="T35" fmla="*/ 119 h 173"/>
              <a:gd name="T36" fmla="*/ 35 w 163"/>
              <a:gd name="T37" fmla="*/ 119 h 173"/>
              <a:gd name="T38" fmla="*/ 35 w 163"/>
              <a:gd name="T39" fmla="*/ 108 h 173"/>
              <a:gd name="T40" fmla="*/ 35 w 163"/>
              <a:gd name="T41" fmla="*/ 129 h 173"/>
              <a:gd name="T42" fmla="*/ 128 w 163"/>
              <a:gd name="T43" fmla="*/ 129 h 173"/>
              <a:gd name="T44" fmla="*/ 128 w 163"/>
              <a:gd name="T45" fmla="*/ 140 h 173"/>
              <a:gd name="T46" fmla="*/ 35 w 163"/>
              <a:gd name="T47" fmla="*/ 140 h 173"/>
              <a:gd name="T48" fmla="*/ 35 w 163"/>
              <a:gd name="T49" fmla="*/ 129 h 173"/>
              <a:gd name="T50" fmla="*/ 163 w 163"/>
              <a:gd name="T51" fmla="*/ 11 h 173"/>
              <a:gd name="T52" fmla="*/ 163 w 163"/>
              <a:gd name="T53" fmla="*/ 173 h 173"/>
              <a:gd name="T54" fmla="*/ 0 w 163"/>
              <a:gd name="T55" fmla="*/ 173 h 173"/>
              <a:gd name="T56" fmla="*/ 0 w 163"/>
              <a:gd name="T57" fmla="*/ 0 h 173"/>
              <a:gd name="T58" fmla="*/ 24 w 163"/>
              <a:gd name="T59" fmla="*/ 11 h 173"/>
              <a:gd name="T60" fmla="*/ 47 w 163"/>
              <a:gd name="T61" fmla="*/ 0 h 173"/>
              <a:gd name="T62" fmla="*/ 70 w 163"/>
              <a:gd name="T63" fmla="*/ 11 h 173"/>
              <a:gd name="T64" fmla="*/ 93 w 163"/>
              <a:gd name="T65" fmla="*/ 0 h 173"/>
              <a:gd name="T66" fmla="*/ 117 w 163"/>
              <a:gd name="T67" fmla="*/ 11 h 173"/>
              <a:gd name="T68" fmla="*/ 140 w 163"/>
              <a:gd name="T69" fmla="*/ 0 h 173"/>
              <a:gd name="T70" fmla="*/ 163 w 163"/>
              <a:gd name="T71" fmla="*/ 11 h 173"/>
              <a:gd name="T72" fmla="*/ 152 w 163"/>
              <a:gd name="T73" fmla="*/ 18 h 173"/>
              <a:gd name="T74" fmla="*/ 140 w 163"/>
              <a:gd name="T75" fmla="*/ 12 h 173"/>
              <a:gd name="T76" fmla="*/ 128 w 163"/>
              <a:gd name="T77" fmla="*/ 18 h 173"/>
              <a:gd name="T78" fmla="*/ 117 w 163"/>
              <a:gd name="T79" fmla="*/ 23 h 173"/>
              <a:gd name="T80" fmla="*/ 105 w 163"/>
              <a:gd name="T81" fmla="*/ 18 h 173"/>
              <a:gd name="T82" fmla="*/ 93 w 163"/>
              <a:gd name="T83" fmla="*/ 12 h 173"/>
              <a:gd name="T84" fmla="*/ 82 w 163"/>
              <a:gd name="T85" fmla="*/ 18 h 173"/>
              <a:gd name="T86" fmla="*/ 70 w 163"/>
              <a:gd name="T87" fmla="*/ 23 h 173"/>
              <a:gd name="T88" fmla="*/ 58 w 163"/>
              <a:gd name="T89" fmla="*/ 18 h 173"/>
              <a:gd name="T90" fmla="*/ 47 w 163"/>
              <a:gd name="T91" fmla="*/ 12 h 173"/>
              <a:gd name="T92" fmla="*/ 35 w 163"/>
              <a:gd name="T93" fmla="*/ 18 h 173"/>
              <a:gd name="T94" fmla="*/ 24 w 163"/>
              <a:gd name="T95" fmla="*/ 23 h 173"/>
              <a:gd name="T96" fmla="*/ 18 w 163"/>
              <a:gd name="T97" fmla="*/ 20 h 173"/>
              <a:gd name="T98" fmla="*/ 12 w 163"/>
              <a:gd name="T99" fmla="*/ 18 h 173"/>
              <a:gd name="T100" fmla="*/ 12 w 163"/>
              <a:gd name="T101" fmla="*/ 162 h 173"/>
              <a:gd name="T102" fmla="*/ 152 w 163"/>
              <a:gd name="T103" fmla="*/ 162 h 173"/>
              <a:gd name="T104" fmla="*/ 152 w 163"/>
              <a:gd name="T105" fmla="*/ 1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3" h="173">
                <a:moveTo>
                  <a:pt x="93" y="54"/>
                </a:moveTo>
                <a:cubicBezTo>
                  <a:pt x="35" y="54"/>
                  <a:pt x="35" y="54"/>
                  <a:pt x="35" y="54"/>
                </a:cubicBezTo>
                <a:cubicBezTo>
                  <a:pt x="35" y="43"/>
                  <a:pt x="35" y="43"/>
                  <a:pt x="35" y="43"/>
                </a:cubicBezTo>
                <a:cubicBezTo>
                  <a:pt x="93" y="43"/>
                  <a:pt x="93" y="43"/>
                  <a:pt x="93" y="43"/>
                </a:cubicBezTo>
                <a:cubicBezTo>
                  <a:pt x="93" y="54"/>
                  <a:pt x="93" y="54"/>
                  <a:pt x="93" y="54"/>
                </a:cubicBezTo>
                <a:close/>
                <a:moveTo>
                  <a:pt x="35" y="65"/>
                </a:moveTo>
                <a:cubicBezTo>
                  <a:pt x="128" y="65"/>
                  <a:pt x="128" y="65"/>
                  <a:pt x="128" y="65"/>
                </a:cubicBezTo>
                <a:cubicBezTo>
                  <a:pt x="128" y="76"/>
                  <a:pt x="128" y="76"/>
                  <a:pt x="128" y="76"/>
                </a:cubicBezTo>
                <a:cubicBezTo>
                  <a:pt x="35" y="76"/>
                  <a:pt x="35" y="76"/>
                  <a:pt x="35" y="76"/>
                </a:cubicBezTo>
                <a:cubicBezTo>
                  <a:pt x="35" y="65"/>
                  <a:pt x="35" y="65"/>
                  <a:pt x="35" y="65"/>
                </a:cubicBezTo>
                <a:close/>
                <a:moveTo>
                  <a:pt x="35" y="86"/>
                </a:moveTo>
                <a:cubicBezTo>
                  <a:pt x="128" y="86"/>
                  <a:pt x="128" y="86"/>
                  <a:pt x="128" y="86"/>
                </a:cubicBezTo>
                <a:cubicBezTo>
                  <a:pt x="128" y="97"/>
                  <a:pt x="128" y="97"/>
                  <a:pt x="128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5" y="86"/>
                  <a:pt x="35" y="86"/>
                  <a:pt x="35" y="86"/>
                </a:cubicBezTo>
                <a:close/>
                <a:moveTo>
                  <a:pt x="35" y="108"/>
                </a:moveTo>
                <a:cubicBezTo>
                  <a:pt x="128" y="108"/>
                  <a:pt x="128" y="108"/>
                  <a:pt x="128" y="108"/>
                </a:cubicBezTo>
                <a:cubicBezTo>
                  <a:pt x="128" y="119"/>
                  <a:pt x="128" y="119"/>
                  <a:pt x="128" y="119"/>
                </a:cubicBezTo>
                <a:cubicBezTo>
                  <a:pt x="35" y="119"/>
                  <a:pt x="35" y="119"/>
                  <a:pt x="35" y="119"/>
                </a:cubicBezTo>
                <a:cubicBezTo>
                  <a:pt x="35" y="108"/>
                  <a:pt x="35" y="108"/>
                  <a:pt x="35" y="108"/>
                </a:cubicBezTo>
                <a:close/>
                <a:moveTo>
                  <a:pt x="35" y="129"/>
                </a:moveTo>
                <a:cubicBezTo>
                  <a:pt x="128" y="129"/>
                  <a:pt x="128" y="129"/>
                  <a:pt x="128" y="129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35" y="140"/>
                  <a:pt x="35" y="140"/>
                  <a:pt x="35" y="140"/>
                </a:cubicBezTo>
                <a:cubicBezTo>
                  <a:pt x="35" y="129"/>
                  <a:pt x="35" y="129"/>
                  <a:pt x="35" y="129"/>
                </a:cubicBezTo>
                <a:close/>
                <a:moveTo>
                  <a:pt x="163" y="11"/>
                </a:moveTo>
                <a:cubicBezTo>
                  <a:pt x="163" y="173"/>
                  <a:pt x="163" y="173"/>
                  <a:pt x="163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0"/>
                  <a:pt x="0" y="0"/>
                  <a:pt x="0" y="0"/>
                </a:cubicBezTo>
                <a:cubicBezTo>
                  <a:pt x="24" y="11"/>
                  <a:pt x="24" y="11"/>
                  <a:pt x="24" y="11"/>
                </a:cubicBezTo>
                <a:cubicBezTo>
                  <a:pt x="47" y="0"/>
                  <a:pt x="47" y="0"/>
                  <a:pt x="47" y="0"/>
                </a:cubicBezTo>
                <a:cubicBezTo>
                  <a:pt x="70" y="11"/>
                  <a:pt x="70" y="11"/>
                  <a:pt x="70" y="11"/>
                </a:cubicBezTo>
                <a:cubicBezTo>
                  <a:pt x="93" y="0"/>
                  <a:pt x="93" y="0"/>
                  <a:pt x="93" y="0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40" y="0"/>
                  <a:pt x="140" y="0"/>
                  <a:pt x="140" y="0"/>
                </a:cubicBezTo>
                <a:cubicBezTo>
                  <a:pt x="163" y="11"/>
                  <a:pt x="163" y="11"/>
                  <a:pt x="163" y="11"/>
                </a:cubicBezTo>
                <a:close/>
                <a:moveTo>
                  <a:pt x="152" y="18"/>
                </a:moveTo>
                <a:cubicBezTo>
                  <a:pt x="140" y="12"/>
                  <a:pt x="140" y="12"/>
                  <a:pt x="140" y="12"/>
                </a:cubicBezTo>
                <a:cubicBezTo>
                  <a:pt x="136" y="14"/>
                  <a:pt x="132" y="16"/>
                  <a:pt x="128" y="18"/>
                </a:cubicBezTo>
                <a:cubicBezTo>
                  <a:pt x="125" y="19"/>
                  <a:pt x="121" y="21"/>
                  <a:pt x="117" y="23"/>
                </a:cubicBezTo>
                <a:cubicBezTo>
                  <a:pt x="113" y="21"/>
                  <a:pt x="109" y="19"/>
                  <a:pt x="105" y="18"/>
                </a:cubicBezTo>
                <a:cubicBezTo>
                  <a:pt x="101" y="16"/>
                  <a:pt x="97" y="14"/>
                  <a:pt x="93" y="12"/>
                </a:cubicBezTo>
                <a:cubicBezTo>
                  <a:pt x="90" y="14"/>
                  <a:pt x="86" y="16"/>
                  <a:pt x="82" y="18"/>
                </a:cubicBezTo>
                <a:cubicBezTo>
                  <a:pt x="78" y="19"/>
                  <a:pt x="74" y="21"/>
                  <a:pt x="70" y="23"/>
                </a:cubicBezTo>
                <a:cubicBezTo>
                  <a:pt x="66" y="21"/>
                  <a:pt x="62" y="19"/>
                  <a:pt x="58" y="18"/>
                </a:cubicBezTo>
                <a:cubicBezTo>
                  <a:pt x="55" y="16"/>
                  <a:pt x="51" y="14"/>
                  <a:pt x="47" y="12"/>
                </a:cubicBezTo>
                <a:cubicBezTo>
                  <a:pt x="43" y="14"/>
                  <a:pt x="39" y="16"/>
                  <a:pt x="35" y="18"/>
                </a:cubicBezTo>
                <a:cubicBezTo>
                  <a:pt x="31" y="19"/>
                  <a:pt x="27" y="21"/>
                  <a:pt x="24" y="23"/>
                </a:cubicBezTo>
                <a:cubicBezTo>
                  <a:pt x="22" y="22"/>
                  <a:pt x="20" y="21"/>
                  <a:pt x="18" y="20"/>
                </a:cubicBezTo>
                <a:cubicBezTo>
                  <a:pt x="16" y="19"/>
                  <a:pt x="14" y="18"/>
                  <a:pt x="12" y="18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152" y="162"/>
                  <a:pt x="152" y="162"/>
                  <a:pt x="152" y="162"/>
                </a:cubicBezTo>
                <a:cubicBezTo>
                  <a:pt x="152" y="18"/>
                  <a:pt x="152" y="18"/>
                  <a:pt x="152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7844" tIns="43923" rIns="87844" bIns="43923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05B64E-462A-48C8-9EE0-36BBFEEECF1E}"/>
              </a:ext>
            </a:extLst>
          </p:cNvPr>
          <p:cNvGrpSpPr>
            <a:grpSpLocks noChangeAspect="1"/>
          </p:cNvGrpSpPr>
          <p:nvPr/>
        </p:nvGrpSpPr>
        <p:grpSpPr>
          <a:xfrm>
            <a:off x="8155492" y="3076145"/>
            <a:ext cx="920979" cy="748147"/>
            <a:chOff x="9153656" y="1246386"/>
            <a:chExt cx="1041342" cy="101241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7B10BCC-8436-4741-B57E-89F790688E4A}"/>
                </a:ext>
              </a:extLst>
            </p:cNvPr>
            <p:cNvGrpSpPr/>
            <p:nvPr/>
          </p:nvGrpSpPr>
          <p:grpSpPr>
            <a:xfrm>
              <a:off x="9153656" y="1246386"/>
              <a:ext cx="1041342" cy="1012418"/>
              <a:chOff x="3354388" y="3827463"/>
              <a:chExt cx="285750" cy="277813"/>
            </a:xfrm>
          </p:grpSpPr>
          <p:sp>
            <p:nvSpPr>
              <p:cNvPr id="43" name="Freeform 136">
                <a:extLst>
                  <a:ext uri="{FF2B5EF4-FFF2-40B4-BE49-F238E27FC236}">
                    <a16:creationId xmlns:a16="http://schemas.microsoft.com/office/drawing/2014/main" id="{84A5CE53-4C2C-4A5B-A0EE-ED0BD6BF6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4388" y="3827463"/>
                <a:ext cx="211138" cy="203200"/>
              </a:xfrm>
              <a:custGeom>
                <a:avLst/>
                <a:gdLst>
                  <a:gd name="T0" fmla="*/ 50 w 133"/>
                  <a:gd name="T1" fmla="*/ 97 h 128"/>
                  <a:gd name="T2" fmla="*/ 19 w 133"/>
                  <a:gd name="T3" fmla="*/ 128 h 128"/>
                  <a:gd name="T4" fmla="*/ 19 w 133"/>
                  <a:gd name="T5" fmla="*/ 95 h 128"/>
                  <a:gd name="T6" fmla="*/ 0 w 133"/>
                  <a:gd name="T7" fmla="*/ 95 h 128"/>
                  <a:gd name="T8" fmla="*/ 0 w 133"/>
                  <a:gd name="T9" fmla="*/ 0 h 128"/>
                  <a:gd name="T10" fmla="*/ 133 w 133"/>
                  <a:gd name="T11" fmla="*/ 0 h 128"/>
                  <a:gd name="T12" fmla="*/ 133 w 133"/>
                  <a:gd name="T13" fmla="*/ 3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128">
                    <a:moveTo>
                      <a:pt x="50" y="97"/>
                    </a:moveTo>
                    <a:lnTo>
                      <a:pt x="19" y="128"/>
                    </a:lnTo>
                    <a:lnTo>
                      <a:pt x="19" y="95"/>
                    </a:lnTo>
                    <a:lnTo>
                      <a:pt x="0" y="95"/>
                    </a:lnTo>
                    <a:lnTo>
                      <a:pt x="0" y="0"/>
                    </a:lnTo>
                    <a:lnTo>
                      <a:pt x="133" y="0"/>
                    </a:lnTo>
                    <a:lnTo>
                      <a:pt x="133" y="33"/>
                    </a:lnTo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Freeform 137">
                <a:extLst>
                  <a:ext uri="{FF2B5EF4-FFF2-40B4-BE49-F238E27FC236}">
                    <a16:creationId xmlns:a16="http://schemas.microsoft.com/office/drawing/2014/main" id="{227C212E-346B-4756-A6BA-992A8090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9163" y="3902076"/>
                <a:ext cx="180975" cy="203200"/>
              </a:xfrm>
              <a:custGeom>
                <a:avLst/>
                <a:gdLst>
                  <a:gd name="T0" fmla="*/ 0 w 114"/>
                  <a:gd name="T1" fmla="*/ 95 h 128"/>
                  <a:gd name="T2" fmla="*/ 62 w 114"/>
                  <a:gd name="T3" fmla="*/ 95 h 128"/>
                  <a:gd name="T4" fmla="*/ 95 w 114"/>
                  <a:gd name="T5" fmla="*/ 128 h 128"/>
                  <a:gd name="T6" fmla="*/ 95 w 114"/>
                  <a:gd name="T7" fmla="*/ 95 h 128"/>
                  <a:gd name="T8" fmla="*/ 114 w 114"/>
                  <a:gd name="T9" fmla="*/ 95 h 128"/>
                  <a:gd name="T10" fmla="*/ 114 w 114"/>
                  <a:gd name="T11" fmla="*/ 0 h 128"/>
                  <a:gd name="T12" fmla="*/ 0 w 114"/>
                  <a:gd name="T13" fmla="*/ 0 h 128"/>
                  <a:gd name="T14" fmla="*/ 0 w 114"/>
                  <a:gd name="T15" fmla="*/ 95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28">
                    <a:moveTo>
                      <a:pt x="0" y="95"/>
                    </a:moveTo>
                    <a:lnTo>
                      <a:pt x="62" y="95"/>
                    </a:lnTo>
                    <a:lnTo>
                      <a:pt x="95" y="128"/>
                    </a:lnTo>
                    <a:lnTo>
                      <a:pt x="95" y="95"/>
                    </a:lnTo>
                    <a:lnTo>
                      <a:pt x="114" y="95"/>
                    </a:lnTo>
                    <a:lnTo>
                      <a:pt x="114" y="0"/>
                    </a:lnTo>
                    <a:lnTo>
                      <a:pt x="0" y="0"/>
                    </a:lnTo>
                    <a:lnTo>
                      <a:pt x="0" y="95"/>
                    </a:lnTo>
                    <a:close/>
                  </a:path>
                </a:pathLst>
              </a:custGeom>
              <a:noFill/>
              <a:ln w="381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721C14D-5910-4774-8E8A-951C380F41F9}"/>
                </a:ext>
              </a:extLst>
            </p:cNvPr>
            <p:cNvGrpSpPr/>
            <p:nvPr/>
          </p:nvGrpSpPr>
          <p:grpSpPr>
            <a:xfrm>
              <a:off x="9677161" y="1784291"/>
              <a:ext cx="415679" cy="76644"/>
              <a:chOff x="9636521" y="1784291"/>
              <a:chExt cx="415679" cy="7664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7A6505B-012B-4446-AE3F-84453E3B0748}"/>
                  </a:ext>
                </a:extLst>
              </p:cNvPr>
              <p:cNvSpPr/>
              <p:nvPr/>
            </p:nvSpPr>
            <p:spPr bwMode="auto">
              <a:xfrm>
                <a:off x="9636521" y="1784291"/>
                <a:ext cx="76644" cy="7664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4458410-838E-4035-9B8D-D870EACD29FB}"/>
                  </a:ext>
                </a:extLst>
              </p:cNvPr>
              <p:cNvSpPr/>
              <p:nvPr/>
            </p:nvSpPr>
            <p:spPr bwMode="auto">
              <a:xfrm>
                <a:off x="9806039" y="1784291"/>
                <a:ext cx="76644" cy="7664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FE0A047-329E-4C28-BA29-623595C277F6}"/>
                  </a:ext>
                </a:extLst>
              </p:cNvPr>
              <p:cNvSpPr/>
              <p:nvPr/>
            </p:nvSpPr>
            <p:spPr bwMode="auto">
              <a:xfrm>
                <a:off x="9975556" y="1784291"/>
                <a:ext cx="76644" cy="76644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2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0A7D896-5FF9-4589-AEB2-05590018B099}"/>
              </a:ext>
            </a:extLst>
          </p:cNvPr>
          <p:cNvSpPr/>
          <p:nvPr/>
        </p:nvSpPr>
        <p:spPr>
          <a:xfrm>
            <a:off x="8992721" y="2991162"/>
            <a:ext cx="1555503" cy="4544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Teams</a:t>
            </a: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57E276-72CE-4937-8C4B-98AB8A428F1D}"/>
              </a:ext>
            </a:extLst>
          </p:cNvPr>
          <p:cNvSpPr/>
          <p:nvPr/>
        </p:nvSpPr>
        <p:spPr>
          <a:xfrm>
            <a:off x="2394784" y="1227452"/>
            <a:ext cx="1938801" cy="4544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Office Apps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9F3B99-6917-420C-9191-7E798114C5DC}"/>
              </a:ext>
            </a:extLst>
          </p:cNvPr>
          <p:cNvSpPr/>
          <p:nvPr/>
        </p:nvSpPr>
        <p:spPr>
          <a:xfrm>
            <a:off x="8203802" y="4961612"/>
            <a:ext cx="2519131" cy="4544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Automation</a:t>
            </a: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700B076-7B4C-4A00-AFC6-27A5CFC5AFD7}"/>
              </a:ext>
            </a:extLst>
          </p:cNvPr>
          <p:cNvSpPr/>
          <p:nvPr/>
        </p:nvSpPr>
        <p:spPr>
          <a:xfrm>
            <a:off x="1613980" y="2990045"/>
            <a:ext cx="1494479" cy="4544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Outlook</a:t>
            </a: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pic>
        <p:nvPicPr>
          <p:cNvPr id="49" name="Graphic 48" descr="Open Folder">
            <a:extLst>
              <a:ext uri="{FF2B5EF4-FFF2-40B4-BE49-F238E27FC236}">
                <a16:creationId xmlns:a16="http://schemas.microsoft.com/office/drawing/2014/main" id="{66C572D7-542F-4ED2-B767-7E3ED6D8E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4411" y="4729253"/>
            <a:ext cx="896425" cy="89642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DB66A98-443E-4461-9BA5-918E2117CDBA}"/>
              </a:ext>
            </a:extLst>
          </p:cNvPr>
          <p:cNvSpPr/>
          <p:nvPr/>
        </p:nvSpPr>
        <p:spPr>
          <a:xfrm>
            <a:off x="2346385" y="4956137"/>
            <a:ext cx="1683755" cy="4544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OneDrive</a:t>
            </a: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E1E5539-3E7B-49E6-99FC-E5AE89148A40}"/>
              </a:ext>
            </a:extLst>
          </p:cNvPr>
          <p:cNvSpPr/>
          <p:nvPr/>
        </p:nvSpPr>
        <p:spPr>
          <a:xfrm>
            <a:off x="8945348" y="3396182"/>
            <a:ext cx="1632489" cy="451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Hub for teamwork</a:t>
            </a: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548C1D-80C2-4FD3-8B68-974221FF00C4}"/>
              </a:ext>
            </a:extLst>
          </p:cNvPr>
          <p:cNvSpPr/>
          <p:nvPr/>
        </p:nvSpPr>
        <p:spPr>
          <a:xfrm>
            <a:off x="2199339" y="1634109"/>
            <a:ext cx="2209707" cy="37506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Create &amp; co-author documents</a:t>
            </a: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53FBAFD-3047-4F3F-89C4-8744150BC4D0}"/>
              </a:ext>
            </a:extLst>
          </p:cNvPr>
          <p:cNvSpPr/>
          <p:nvPr/>
        </p:nvSpPr>
        <p:spPr>
          <a:xfrm>
            <a:off x="7522644" y="1604640"/>
            <a:ext cx="2597589" cy="6284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Pages &amp; content management</a:t>
            </a: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</a:t>
            </a: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C7E9B64-E862-4666-B525-16F7CAA9CCAF}"/>
              </a:ext>
            </a:extLst>
          </p:cNvPr>
          <p:cNvSpPr/>
          <p:nvPr/>
        </p:nvSpPr>
        <p:spPr>
          <a:xfrm>
            <a:off x="1344391" y="3406676"/>
            <a:ext cx="2104637" cy="44520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Email &amp; calendar </a:t>
            </a:r>
          </a:p>
          <a:p>
            <a:pPr marL="0" marR="0" lvl="0" indent="0" algn="ctr" defTabSz="914097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097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9DDB90A-8ABF-4341-926B-2FD64126F031}"/>
              </a:ext>
            </a:extLst>
          </p:cNvPr>
          <p:cNvSpPr/>
          <p:nvPr/>
        </p:nvSpPr>
        <p:spPr>
          <a:xfrm>
            <a:off x="8297096" y="5350382"/>
            <a:ext cx="2344557" cy="451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Integrated processes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B6A322-8C32-4DB8-A120-C7F12F882D17}"/>
              </a:ext>
            </a:extLst>
          </p:cNvPr>
          <p:cNvSpPr/>
          <p:nvPr/>
        </p:nvSpPr>
        <p:spPr>
          <a:xfrm>
            <a:off x="2313932" y="5359025"/>
            <a:ext cx="1742152" cy="4518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All your files, anywhere</a:t>
            </a: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D2AEA62-CF25-432F-A427-0EA403505CAD}"/>
              </a:ext>
            </a:extLst>
          </p:cNvPr>
          <p:cNvSpPr/>
          <p:nvPr/>
        </p:nvSpPr>
        <p:spPr>
          <a:xfrm>
            <a:off x="4376965" y="2211146"/>
            <a:ext cx="3448701" cy="70788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AD &amp;</a:t>
            </a: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Office 365 Groups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A3DE1E3-965C-41C4-B374-2406DCF4CC6B}"/>
              </a:ext>
            </a:extLst>
          </p:cNvPr>
          <p:cNvSpPr/>
          <p:nvPr/>
        </p:nvSpPr>
        <p:spPr>
          <a:xfrm>
            <a:off x="4664521" y="2843130"/>
            <a:ext cx="2884224" cy="24622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Identity &amp; Membership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83597CD-CCD8-4F76-88D2-3754C173D862}"/>
              </a:ext>
            </a:extLst>
          </p:cNvPr>
          <p:cNvSpPr/>
          <p:nvPr/>
        </p:nvSpPr>
        <p:spPr>
          <a:xfrm>
            <a:off x="4392913" y="3375719"/>
            <a:ext cx="3448701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Graph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03BC1C-D473-415C-A698-00F9D35FCDA5}"/>
              </a:ext>
            </a:extLst>
          </p:cNvPr>
          <p:cNvSpPr/>
          <p:nvPr/>
        </p:nvSpPr>
        <p:spPr>
          <a:xfrm>
            <a:off x="4664521" y="3758056"/>
            <a:ext cx="2884224" cy="24622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&amp; Intelligence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691A4F4-5EEA-4DBA-9743-5F8228998768}"/>
              </a:ext>
            </a:extLst>
          </p:cNvPr>
          <p:cNvSpPr/>
          <p:nvPr/>
        </p:nvSpPr>
        <p:spPr>
          <a:xfrm>
            <a:off x="4382281" y="4322943"/>
            <a:ext cx="3448701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365 Trust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5142E0A-4518-4685-81C7-7DE701A50DA4}"/>
              </a:ext>
            </a:extLst>
          </p:cNvPr>
          <p:cNvSpPr/>
          <p:nvPr/>
        </p:nvSpPr>
        <p:spPr>
          <a:xfrm>
            <a:off x="4664521" y="4694649"/>
            <a:ext cx="2884224" cy="24622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ctr" defTabSz="914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Security &amp; Compliance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8BCC42-3931-433C-986A-7869C8DA00D9}"/>
              </a:ext>
            </a:extLst>
          </p:cNvPr>
          <p:cNvSpPr/>
          <p:nvPr/>
        </p:nvSpPr>
        <p:spPr>
          <a:xfrm>
            <a:off x="7786670" y="1256646"/>
            <a:ext cx="1980456" cy="4544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SharePoint</a:t>
            </a: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6D6BCF-E098-463F-9108-9424DEDE138E}"/>
              </a:ext>
            </a:extLst>
          </p:cNvPr>
          <p:cNvSpPr/>
          <p:nvPr/>
        </p:nvSpPr>
        <p:spPr bwMode="auto">
          <a:xfrm>
            <a:off x="5641616" y="5703905"/>
            <a:ext cx="995030" cy="67042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7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7E5A8DB-E83A-43E5-8307-9EC4A06C5492}"/>
              </a:ext>
            </a:extLst>
          </p:cNvPr>
          <p:cNvGrpSpPr>
            <a:grpSpLocks noChangeAspect="1"/>
          </p:cNvGrpSpPr>
          <p:nvPr/>
        </p:nvGrpSpPr>
        <p:grpSpPr>
          <a:xfrm>
            <a:off x="5706714" y="5717072"/>
            <a:ext cx="929932" cy="673901"/>
            <a:chOff x="689910" y="4654336"/>
            <a:chExt cx="302278" cy="205637"/>
          </a:xfrm>
          <a:solidFill>
            <a:schemeClr val="accent1"/>
          </a:solidFill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8B5DED5-6374-446D-9057-2ED8FE4ADFC3}"/>
                </a:ext>
              </a:extLst>
            </p:cNvPr>
            <p:cNvGrpSpPr/>
            <p:nvPr/>
          </p:nvGrpSpPr>
          <p:grpSpPr>
            <a:xfrm>
              <a:off x="689910" y="4654336"/>
              <a:ext cx="242678" cy="175179"/>
              <a:chOff x="673036" y="4654336"/>
              <a:chExt cx="242678" cy="175179"/>
            </a:xfrm>
            <a:grpFill/>
          </p:grpSpPr>
          <p:sp>
            <p:nvSpPr>
              <p:cNvPr id="68" name="Rectangle 2050">
                <a:extLst>
                  <a:ext uri="{FF2B5EF4-FFF2-40B4-BE49-F238E27FC236}">
                    <a16:creationId xmlns:a16="http://schemas.microsoft.com/office/drawing/2014/main" id="{7BFD6903-DABC-4240-B209-7E5BAEAE2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142" y="4794961"/>
                <a:ext cx="14464" cy="30536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Rectangle 2051">
                <a:extLst>
                  <a:ext uri="{FF2B5EF4-FFF2-40B4-BE49-F238E27FC236}">
                    <a16:creationId xmlns:a16="http://schemas.microsoft.com/office/drawing/2014/main" id="{E1C7B502-E528-435E-8F87-5075499BF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07" y="4814247"/>
                <a:ext cx="75536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0" name="Freeform 2052">
                <a:extLst>
                  <a:ext uri="{FF2B5EF4-FFF2-40B4-BE49-F238E27FC236}">
                    <a16:creationId xmlns:a16="http://schemas.microsoft.com/office/drawing/2014/main" id="{ABC166D1-4A84-40CB-85F7-F21C8B000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036" y="4654336"/>
                <a:ext cx="242678" cy="151875"/>
              </a:xfrm>
              <a:custGeom>
                <a:avLst/>
                <a:gdLst>
                  <a:gd name="T0" fmla="*/ 186 w 302"/>
                  <a:gd name="T1" fmla="*/ 189 h 189"/>
                  <a:gd name="T2" fmla="*/ 0 w 302"/>
                  <a:gd name="T3" fmla="*/ 189 h 189"/>
                  <a:gd name="T4" fmla="*/ 0 w 302"/>
                  <a:gd name="T5" fmla="*/ 0 h 189"/>
                  <a:gd name="T6" fmla="*/ 302 w 302"/>
                  <a:gd name="T7" fmla="*/ 0 h 189"/>
                  <a:gd name="T8" fmla="*/ 302 w 302"/>
                  <a:gd name="T9" fmla="*/ 66 h 189"/>
                  <a:gd name="T10" fmla="*/ 283 w 302"/>
                  <a:gd name="T11" fmla="*/ 66 h 189"/>
                  <a:gd name="T12" fmla="*/ 283 w 302"/>
                  <a:gd name="T13" fmla="*/ 19 h 189"/>
                  <a:gd name="T14" fmla="*/ 19 w 302"/>
                  <a:gd name="T15" fmla="*/ 19 h 189"/>
                  <a:gd name="T16" fmla="*/ 19 w 302"/>
                  <a:gd name="T17" fmla="*/ 170 h 189"/>
                  <a:gd name="T18" fmla="*/ 186 w 302"/>
                  <a:gd name="T19" fmla="*/ 170 h 189"/>
                  <a:gd name="T20" fmla="*/ 186 w 302"/>
                  <a:gd name="T21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2" h="189">
                    <a:moveTo>
                      <a:pt x="186" y="189"/>
                    </a:moveTo>
                    <a:lnTo>
                      <a:pt x="0" y="189"/>
                    </a:lnTo>
                    <a:lnTo>
                      <a:pt x="0" y="0"/>
                    </a:lnTo>
                    <a:lnTo>
                      <a:pt x="302" y="0"/>
                    </a:lnTo>
                    <a:lnTo>
                      <a:pt x="302" y="66"/>
                    </a:lnTo>
                    <a:lnTo>
                      <a:pt x="283" y="66"/>
                    </a:lnTo>
                    <a:lnTo>
                      <a:pt x="283" y="19"/>
                    </a:lnTo>
                    <a:lnTo>
                      <a:pt x="19" y="19"/>
                    </a:lnTo>
                    <a:lnTo>
                      <a:pt x="19" y="170"/>
                    </a:lnTo>
                    <a:lnTo>
                      <a:pt x="186" y="170"/>
                    </a:lnTo>
                    <a:lnTo>
                      <a:pt x="186" y="1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1" name="Rectangle 2053">
                <a:extLst>
                  <a:ext uri="{FF2B5EF4-FFF2-40B4-BE49-F238E27FC236}">
                    <a16:creationId xmlns:a16="http://schemas.microsoft.com/office/drawing/2014/main" id="{071F83A0-3154-427D-92EB-EB66F16E1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071" y="4737908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Rectangle 2054">
                <a:extLst>
                  <a:ext uri="{FF2B5EF4-FFF2-40B4-BE49-F238E27FC236}">
                    <a16:creationId xmlns:a16="http://schemas.microsoft.com/office/drawing/2014/main" id="{9ACA2C08-44DE-4A71-8F5F-404529EBB6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071" y="4707372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Rectangle 2055">
                <a:extLst>
                  <a:ext uri="{FF2B5EF4-FFF2-40B4-BE49-F238E27FC236}">
                    <a16:creationId xmlns:a16="http://schemas.microsoft.com/office/drawing/2014/main" id="{E87B31C3-B0C3-4735-BA8E-E0DB43694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07" y="4737908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Rectangle 2056">
                <a:extLst>
                  <a:ext uri="{FF2B5EF4-FFF2-40B4-BE49-F238E27FC236}">
                    <a16:creationId xmlns:a16="http://schemas.microsoft.com/office/drawing/2014/main" id="{4FAEB01A-FF97-4AAB-AE8E-C9D61D50F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607" y="4707372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Rectangle 2057">
                <a:extLst>
                  <a:ext uri="{FF2B5EF4-FFF2-40B4-BE49-F238E27FC236}">
                    <a16:creationId xmlns:a16="http://schemas.microsoft.com/office/drawing/2014/main" id="{47554A5D-115B-4211-BF20-2536B233C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142" y="4737908"/>
                <a:ext cx="14464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Rectangle 2058">
                <a:extLst>
                  <a:ext uri="{FF2B5EF4-FFF2-40B4-BE49-F238E27FC236}">
                    <a16:creationId xmlns:a16="http://schemas.microsoft.com/office/drawing/2014/main" id="{B5F358CE-A76D-42A5-AC66-7A7A916921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142" y="4707372"/>
                <a:ext cx="14464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7" name="Rectangle 2059">
                <a:extLst>
                  <a:ext uri="{FF2B5EF4-FFF2-40B4-BE49-F238E27FC236}">
                    <a16:creationId xmlns:a16="http://schemas.microsoft.com/office/drawing/2014/main" id="{B525630E-83DF-40FA-A64C-409FA2660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875" y="4737908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8" name="Rectangle 2060">
                <a:extLst>
                  <a:ext uri="{FF2B5EF4-FFF2-40B4-BE49-F238E27FC236}">
                    <a16:creationId xmlns:a16="http://schemas.microsoft.com/office/drawing/2014/main" id="{B7366EF8-25E3-403F-B564-15BA5C406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875" y="4707372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9" name="Rectangle 2061">
                <a:extLst>
                  <a:ext uri="{FF2B5EF4-FFF2-40B4-BE49-F238E27FC236}">
                    <a16:creationId xmlns:a16="http://schemas.microsoft.com/office/drawing/2014/main" id="{9AA6F979-AC34-44A1-93AF-AA2D773AE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7410" y="4707372"/>
                <a:ext cx="15268" cy="152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6C068AC6-34BC-457B-A81B-94467D109C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4075" y="4720273"/>
              <a:ext cx="138113" cy="139700"/>
            </a:xfrm>
            <a:custGeom>
              <a:avLst/>
              <a:gdLst>
                <a:gd name="T0" fmla="*/ 63 w 205"/>
                <a:gd name="T1" fmla="*/ 198 h 207"/>
                <a:gd name="T2" fmla="*/ 7 w 205"/>
                <a:gd name="T3" fmla="*/ 144 h 207"/>
                <a:gd name="T4" fmla="*/ 7 w 205"/>
                <a:gd name="T5" fmla="*/ 63 h 207"/>
                <a:gd name="T6" fmla="*/ 63 w 205"/>
                <a:gd name="T7" fmla="*/ 9 h 207"/>
                <a:gd name="T8" fmla="*/ 142 w 205"/>
                <a:gd name="T9" fmla="*/ 9 h 207"/>
                <a:gd name="T10" fmla="*/ 198 w 205"/>
                <a:gd name="T11" fmla="*/ 63 h 207"/>
                <a:gd name="T12" fmla="*/ 198 w 205"/>
                <a:gd name="T13" fmla="*/ 144 h 207"/>
                <a:gd name="T14" fmla="*/ 142 w 205"/>
                <a:gd name="T15" fmla="*/ 198 h 207"/>
                <a:gd name="T16" fmla="*/ 35 w 205"/>
                <a:gd name="T17" fmla="*/ 146 h 207"/>
                <a:gd name="T18" fmla="*/ 74 w 205"/>
                <a:gd name="T19" fmla="*/ 179 h 207"/>
                <a:gd name="T20" fmla="*/ 65 w 205"/>
                <a:gd name="T21" fmla="*/ 146 h 207"/>
                <a:gd name="T22" fmla="*/ 23 w 205"/>
                <a:gd name="T23" fmla="*/ 104 h 207"/>
                <a:gd name="T24" fmla="*/ 25 w 205"/>
                <a:gd name="T25" fmla="*/ 123 h 207"/>
                <a:gd name="T26" fmla="*/ 62 w 205"/>
                <a:gd name="T27" fmla="*/ 114 h 207"/>
                <a:gd name="T28" fmla="*/ 62 w 205"/>
                <a:gd name="T29" fmla="*/ 95 h 207"/>
                <a:gd name="T30" fmla="*/ 25 w 205"/>
                <a:gd name="T31" fmla="*/ 84 h 207"/>
                <a:gd name="T32" fmla="*/ 104 w 205"/>
                <a:gd name="T33" fmla="*/ 25 h 207"/>
                <a:gd name="T34" fmla="*/ 93 w 205"/>
                <a:gd name="T35" fmla="*/ 42 h 207"/>
                <a:gd name="T36" fmla="*/ 88 w 205"/>
                <a:gd name="T37" fmla="*/ 62 h 207"/>
                <a:gd name="T38" fmla="*/ 114 w 205"/>
                <a:gd name="T39" fmla="*/ 53 h 207"/>
                <a:gd name="T40" fmla="*/ 107 w 205"/>
                <a:gd name="T41" fmla="*/ 34 h 207"/>
                <a:gd name="T42" fmla="*/ 84 w 205"/>
                <a:gd name="T43" fmla="*/ 84 h 207"/>
                <a:gd name="T44" fmla="*/ 84 w 205"/>
                <a:gd name="T45" fmla="*/ 104 h 207"/>
                <a:gd name="T46" fmla="*/ 84 w 205"/>
                <a:gd name="T47" fmla="*/ 123 h 207"/>
                <a:gd name="T48" fmla="*/ 121 w 205"/>
                <a:gd name="T49" fmla="*/ 114 h 207"/>
                <a:gd name="T50" fmla="*/ 121 w 205"/>
                <a:gd name="T51" fmla="*/ 95 h 207"/>
                <a:gd name="T52" fmla="*/ 84 w 205"/>
                <a:gd name="T53" fmla="*/ 84 h 207"/>
                <a:gd name="T54" fmla="*/ 180 w 205"/>
                <a:gd name="T55" fmla="*/ 84 h 207"/>
                <a:gd name="T56" fmla="*/ 144 w 205"/>
                <a:gd name="T57" fmla="*/ 95 h 207"/>
                <a:gd name="T58" fmla="*/ 144 w 205"/>
                <a:gd name="T59" fmla="*/ 114 h 207"/>
                <a:gd name="T60" fmla="*/ 180 w 205"/>
                <a:gd name="T61" fmla="*/ 123 h 207"/>
                <a:gd name="T62" fmla="*/ 182 w 205"/>
                <a:gd name="T63" fmla="*/ 104 h 207"/>
                <a:gd name="T64" fmla="*/ 107 w 205"/>
                <a:gd name="T65" fmla="*/ 174 h 207"/>
                <a:gd name="T66" fmla="*/ 114 w 205"/>
                <a:gd name="T67" fmla="*/ 154 h 207"/>
                <a:gd name="T68" fmla="*/ 88 w 205"/>
                <a:gd name="T69" fmla="*/ 146 h 207"/>
                <a:gd name="T70" fmla="*/ 93 w 205"/>
                <a:gd name="T71" fmla="*/ 165 h 207"/>
                <a:gd name="T72" fmla="*/ 104 w 205"/>
                <a:gd name="T73" fmla="*/ 182 h 207"/>
                <a:gd name="T74" fmla="*/ 154 w 205"/>
                <a:gd name="T75" fmla="*/ 167 h 207"/>
                <a:gd name="T76" fmla="*/ 140 w 205"/>
                <a:gd name="T77" fmla="*/ 146 h 207"/>
                <a:gd name="T78" fmla="*/ 132 w 205"/>
                <a:gd name="T79" fmla="*/ 179 h 207"/>
                <a:gd name="T80" fmla="*/ 154 w 205"/>
                <a:gd name="T81" fmla="*/ 42 h 207"/>
                <a:gd name="T82" fmla="*/ 137 w 205"/>
                <a:gd name="T83" fmla="*/ 44 h 207"/>
                <a:gd name="T84" fmla="*/ 172 w 205"/>
                <a:gd name="T85" fmla="*/ 62 h 207"/>
                <a:gd name="T86" fmla="*/ 51 w 205"/>
                <a:gd name="T87" fmla="*/ 42 h 207"/>
                <a:gd name="T88" fmla="*/ 65 w 205"/>
                <a:gd name="T89" fmla="*/ 62 h 207"/>
                <a:gd name="T90" fmla="*/ 74 w 205"/>
                <a:gd name="T91" fmla="*/ 2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5" h="207">
                  <a:moveTo>
                    <a:pt x="104" y="207"/>
                  </a:moveTo>
                  <a:cubicBezTo>
                    <a:pt x="88" y="207"/>
                    <a:pt x="76" y="203"/>
                    <a:pt x="63" y="198"/>
                  </a:cubicBezTo>
                  <a:cubicBezTo>
                    <a:pt x="49" y="193"/>
                    <a:pt x="39" y="186"/>
                    <a:pt x="30" y="177"/>
                  </a:cubicBezTo>
                  <a:cubicBezTo>
                    <a:pt x="21" y="167"/>
                    <a:pt x="13" y="156"/>
                    <a:pt x="7" y="144"/>
                  </a:cubicBezTo>
                  <a:cubicBezTo>
                    <a:pt x="2" y="132"/>
                    <a:pt x="0" y="118"/>
                    <a:pt x="0" y="104"/>
                  </a:cubicBezTo>
                  <a:cubicBezTo>
                    <a:pt x="0" y="90"/>
                    <a:pt x="2" y="76"/>
                    <a:pt x="7" y="63"/>
                  </a:cubicBezTo>
                  <a:cubicBezTo>
                    <a:pt x="13" y="51"/>
                    <a:pt x="21" y="41"/>
                    <a:pt x="30" y="30"/>
                  </a:cubicBezTo>
                  <a:cubicBezTo>
                    <a:pt x="39" y="21"/>
                    <a:pt x="49" y="14"/>
                    <a:pt x="63" y="9"/>
                  </a:cubicBezTo>
                  <a:cubicBezTo>
                    <a:pt x="76" y="4"/>
                    <a:pt x="88" y="0"/>
                    <a:pt x="104" y="0"/>
                  </a:cubicBezTo>
                  <a:cubicBezTo>
                    <a:pt x="118" y="0"/>
                    <a:pt x="130" y="4"/>
                    <a:pt x="142" y="9"/>
                  </a:cubicBezTo>
                  <a:cubicBezTo>
                    <a:pt x="156" y="14"/>
                    <a:pt x="166" y="21"/>
                    <a:pt x="175" y="30"/>
                  </a:cubicBezTo>
                  <a:cubicBezTo>
                    <a:pt x="184" y="41"/>
                    <a:pt x="193" y="51"/>
                    <a:pt x="198" y="63"/>
                  </a:cubicBezTo>
                  <a:cubicBezTo>
                    <a:pt x="203" y="76"/>
                    <a:pt x="205" y="90"/>
                    <a:pt x="205" y="104"/>
                  </a:cubicBezTo>
                  <a:cubicBezTo>
                    <a:pt x="205" y="118"/>
                    <a:pt x="203" y="132"/>
                    <a:pt x="198" y="144"/>
                  </a:cubicBezTo>
                  <a:cubicBezTo>
                    <a:pt x="193" y="156"/>
                    <a:pt x="184" y="167"/>
                    <a:pt x="175" y="177"/>
                  </a:cubicBezTo>
                  <a:cubicBezTo>
                    <a:pt x="166" y="186"/>
                    <a:pt x="156" y="193"/>
                    <a:pt x="142" y="198"/>
                  </a:cubicBezTo>
                  <a:cubicBezTo>
                    <a:pt x="130" y="203"/>
                    <a:pt x="118" y="207"/>
                    <a:pt x="104" y="207"/>
                  </a:cubicBezTo>
                  <a:close/>
                  <a:moveTo>
                    <a:pt x="35" y="146"/>
                  </a:moveTo>
                  <a:cubicBezTo>
                    <a:pt x="39" y="154"/>
                    <a:pt x="46" y="160"/>
                    <a:pt x="51" y="167"/>
                  </a:cubicBezTo>
                  <a:cubicBezTo>
                    <a:pt x="58" y="172"/>
                    <a:pt x="67" y="175"/>
                    <a:pt x="74" y="179"/>
                  </a:cubicBezTo>
                  <a:cubicBezTo>
                    <a:pt x="72" y="174"/>
                    <a:pt x="70" y="168"/>
                    <a:pt x="69" y="163"/>
                  </a:cubicBezTo>
                  <a:cubicBezTo>
                    <a:pt x="67" y="158"/>
                    <a:pt x="67" y="153"/>
                    <a:pt x="65" y="146"/>
                  </a:cubicBezTo>
                  <a:cubicBezTo>
                    <a:pt x="35" y="146"/>
                    <a:pt x="35" y="146"/>
                    <a:pt x="35" y="146"/>
                  </a:cubicBezTo>
                  <a:close/>
                  <a:moveTo>
                    <a:pt x="23" y="104"/>
                  </a:moveTo>
                  <a:cubicBezTo>
                    <a:pt x="23" y="107"/>
                    <a:pt x="23" y="111"/>
                    <a:pt x="23" y="114"/>
                  </a:cubicBezTo>
                  <a:cubicBezTo>
                    <a:pt x="23" y="118"/>
                    <a:pt x="25" y="119"/>
                    <a:pt x="25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2" y="119"/>
                    <a:pt x="62" y="116"/>
                    <a:pt x="62" y="114"/>
                  </a:cubicBezTo>
                  <a:cubicBezTo>
                    <a:pt x="62" y="111"/>
                    <a:pt x="62" y="107"/>
                    <a:pt x="62" y="104"/>
                  </a:cubicBezTo>
                  <a:cubicBezTo>
                    <a:pt x="62" y="100"/>
                    <a:pt x="62" y="97"/>
                    <a:pt x="62" y="95"/>
                  </a:cubicBezTo>
                  <a:cubicBezTo>
                    <a:pt x="62" y="91"/>
                    <a:pt x="62" y="88"/>
                    <a:pt x="62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3" y="91"/>
                    <a:pt x="23" y="97"/>
                    <a:pt x="23" y="104"/>
                  </a:cubicBezTo>
                  <a:close/>
                  <a:moveTo>
                    <a:pt x="104" y="25"/>
                  </a:moveTo>
                  <a:cubicBezTo>
                    <a:pt x="100" y="27"/>
                    <a:pt x="98" y="30"/>
                    <a:pt x="98" y="34"/>
                  </a:cubicBezTo>
                  <a:cubicBezTo>
                    <a:pt x="97" y="35"/>
                    <a:pt x="95" y="39"/>
                    <a:pt x="93" y="42"/>
                  </a:cubicBezTo>
                  <a:cubicBezTo>
                    <a:pt x="93" y="46"/>
                    <a:pt x="91" y="49"/>
                    <a:pt x="91" y="53"/>
                  </a:cubicBezTo>
                  <a:cubicBezTo>
                    <a:pt x="90" y="56"/>
                    <a:pt x="90" y="58"/>
                    <a:pt x="88" y="62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6" y="58"/>
                    <a:pt x="116" y="56"/>
                    <a:pt x="114" y="53"/>
                  </a:cubicBezTo>
                  <a:cubicBezTo>
                    <a:pt x="114" y="49"/>
                    <a:pt x="112" y="46"/>
                    <a:pt x="112" y="42"/>
                  </a:cubicBezTo>
                  <a:cubicBezTo>
                    <a:pt x="111" y="39"/>
                    <a:pt x="109" y="35"/>
                    <a:pt x="107" y="34"/>
                  </a:cubicBezTo>
                  <a:cubicBezTo>
                    <a:pt x="105" y="30"/>
                    <a:pt x="105" y="27"/>
                    <a:pt x="104" y="25"/>
                  </a:cubicBezTo>
                  <a:close/>
                  <a:moveTo>
                    <a:pt x="84" y="84"/>
                  </a:moveTo>
                  <a:cubicBezTo>
                    <a:pt x="84" y="88"/>
                    <a:pt x="84" y="91"/>
                    <a:pt x="84" y="95"/>
                  </a:cubicBezTo>
                  <a:cubicBezTo>
                    <a:pt x="84" y="97"/>
                    <a:pt x="84" y="100"/>
                    <a:pt x="84" y="104"/>
                  </a:cubicBezTo>
                  <a:cubicBezTo>
                    <a:pt x="84" y="107"/>
                    <a:pt x="84" y="111"/>
                    <a:pt x="84" y="114"/>
                  </a:cubicBezTo>
                  <a:cubicBezTo>
                    <a:pt x="84" y="116"/>
                    <a:pt x="84" y="119"/>
                    <a:pt x="84" y="123"/>
                  </a:cubicBezTo>
                  <a:cubicBezTo>
                    <a:pt x="119" y="123"/>
                    <a:pt x="119" y="123"/>
                    <a:pt x="119" y="123"/>
                  </a:cubicBezTo>
                  <a:cubicBezTo>
                    <a:pt x="121" y="119"/>
                    <a:pt x="121" y="116"/>
                    <a:pt x="121" y="114"/>
                  </a:cubicBezTo>
                  <a:cubicBezTo>
                    <a:pt x="121" y="111"/>
                    <a:pt x="121" y="107"/>
                    <a:pt x="121" y="104"/>
                  </a:cubicBezTo>
                  <a:cubicBezTo>
                    <a:pt x="121" y="100"/>
                    <a:pt x="121" y="97"/>
                    <a:pt x="121" y="95"/>
                  </a:cubicBezTo>
                  <a:cubicBezTo>
                    <a:pt x="121" y="91"/>
                    <a:pt x="121" y="88"/>
                    <a:pt x="121" y="84"/>
                  </a:cubicBezTo>
                  <a:cubicBezTo>
                    <a:pt x="84" y="84"/>
                    <a:pt x="84" y="84"/>
                    <a:pt x="84" y="84"/>
                  </a:cubicBezTo>
                  <a:close/>
                  <a:moveTo>
                    <a:pt x="182" y="104"/>
                  </a:moveTo>
                  <a:cubicBezTo>
                    <a:pt x="182" y="97"/>
                    <a:pt x="182" y="91"/>
                    <a:pt x="180" y="84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4" y="88"/>
                    <a:pt x="144" y="91"/>
                    <a:pt x="144" y="95"/>
                  </a:cubicBezTo>
                  <a:cubicBezTo>
                    <a:pt x="144" y="97"/>
                    <a:pt x="144" y="100"/>
                    <a:pt x="144" y="104"/>
                  </a:cubicBezTo>
                  <a:cubicBezTo>
                    <a:pt x="144" y="107"/>
                    <a:pt x="144" y="111"/>
                    <a:pt x="144" y="114"/>
                  </a:cubicBezTo>
                  <a:cubicBezTo>
                    <a:pt x="144" y="116"/>
                    <a:pt x="144" y="119"/>
                    <a:pt x="144" y="123"/>
                  </a:cubicBezTo>
                  <a:cubicBezTo>
                    <a:pt x="180" y="123"/>
                    <a:pt x="180" y="123"/>
                    <a:pt x="180" y="123"/>
                  </a:cubicBezTo>
                  <a:cubicBezTo>
                    <a:pt x="180" y="119"/>
                    <a:pt x="182" y="118"/>
                    <a:pt x="182" y="114"/>
                  </a:cubicBezTo>
                  <a:cubicBezTo>
                    <a:pt x="182" y="111"/>
                    <a:pt x="182" y="107"/>
                    <a:pt x="182" y="104"/>
                  </a:cubicBezTo>
                  <a:close/>
                  <a:moveTo>
                    <a:pt x="104" y="182"/>
                  </a:moveTo>
                  <a:cubicBezTo>
                    <a:pt x="105" y="181"/>
                    <a:pt x="105" y="177"/>
                    <a:pt x="107" y="174"/>
                  </a:cubicBezTo>
                  <a:cubicBezTo>
                    <a:pt x="109" y="172"/>
                    <a:pt x="111" y="168"/>
                    <a:pt x="112" y="165"/>
                  </a:cubicBezTo>
                  <a:cubicBezTo>
                    <a:pt x="112" y="161"/>
                    <a:pt x="114" y="158"/>
                    <a:pt x="114" y="154"/>
                  </a:cubicBezTo>
                  <a:cubicBezTo>
                    <a:pt x="116" y="153"/>
                    <a:pt x="116" y="149"/>
                    <a:pt x="118" y="146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90" y="149"/>
                    <a:pt x="90" y="153"/>
                    <a:pt x="91" y="156"/>
                  </a:cubicBezTo>
                  <a:cubicBezTo>
                    <a:pt x="91" y="158"/>
                    <a:pt x="93" y="161"/>
                    <a:pt x="93" y="165"/>
                  </a:cubicBezTo>
                  <a:cubicBezTo>
                    <a:pt x="95" y="168"/>
                    <a:pt x="97" y="172"/>
                    <a:pt x="98" y="174"/>
                  </a:cubicBezTo>
                  <a:cubicBezTo>
                    <a:pt x="100" y="177"/>
                    <a:pt x="100" y="181"/>
                    <a:pt x="104" y="182"/>
                  </a:cubicBezTo>
                  <a:close/>
                  <a:moveTo>
                    <a:pt x="132" y="179"/>
                  </a:moveTo>
                  <a:cubicBezTo>
                    <a:pt x="139" y="175"/>
                    <a:pt x="147" y="172"/>
                    <a:pt x="154" y="167"/>
                  </a:cubicBezTo>
                  <a:cubicBezTo>
                    <a:pt x="159" y="160"/>
                    <a:pt x="166" y="154"/>
                    <a:pt x="170" y="146"/>
                  </a:cubicBezTo>
                  <a:cubicBezTo>
                    <a:pt x="140" y="146"/>
                    <a:pt x="140" y="146"/>
                    <a:pt x="140" y="146"/>
                  </a:cubicBezTo>
                  <a:cubicBezTo>
                    <a:pt x="139" y="153"/>
                    <a:pt x="139" y="158"/>
                    <a:pt x="137" y="163"/>
                  </a:cubicBezTo>
                  <a:cubicBezTo>
                    <a:pt x="135" y="168"/>
                    <a:pt x="133" y="174"/>
                    <a:pt x="132" y="179"/>
                  </a:cubicBezTo>
                  <a:close/>
                  <a:moveTo>
                    <a:pt x="172" y="62"/>
                  </a:moveTo>
                  <a:cubicBezTo>
                    <a:pt x="166" y="55"/>
                    <a:pt x="161" y="48"/>
                    <a:pt x="154" y="42"/>
                  </a:cubicBezTo>
                  <a:cubicBezTo>
                    <a:pt x="147" y="35"/>
                    <a:pt x="139" y="32"/>
                    <a:pt x="132" y="28"/>
                  </a:cubicBezTo>
                  <a:cubicBezTo>
                    <a:pt x="133" y="34"/>
                    <a:pt x="135" y="39"/>
                    <a:pt x="137" y="44"/>
                  </a:cubicBezTo>
                  <a:cubicBezTo>
                    <a:pt x="139" y="49"/>
                    <a:pt x="139" y="56"/>
                    <a:pt x="140" y="62"/>
                  </a:cubicBezTo>
                  <a:cubicBezTo>
                    <a:pt x="172" y="62"/>
                    <a:pt x="172" y="62"/>
                    <a:pt x="172" y="62"/>
                  </a:cubicBezTo>
                  <a:close/>
                  <a:moveTo>
                    <a:pt x="74" y="28"/>
                  </a:moveTo>
                  <a:cubicBezTo>
                    <a:pt x="67" y="32"/>
                    <a:pt x="58" y="35"/>
                    <a:pt x="51" y="42"/>
                  </a:cubicBezTo>
                  <a:cubicBezTo>
                    <a:pt x="46" y="48"/>
                    <a:pt x="39" y="55"/>
                    <a:pt x="35" y="62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67" y="56"/>
                    <a:pt x="67" y="49"/>
                    <a:pt x="69" y="44"/>
                  </a:cubicBezTo>
                  <a:cubicBezTo>
                    <a:pt x="70" y="39"/>
                    <a:pt x="72" y="34"/>
                    <a:pt x="74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629" tIns="44815" rIns="89629" bIns="4481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0FCACB2-2AA4-4EAD-B31B-24008A90CB90}"/>
              </a:ext>
            </a:extLst>
          </p:cNvPr>
          <p:cNvSpPr/>
          <p:nvPr/>
        </p:nvSpPr>
        <p:spPr>
          <a:xfrm>
            <a:off x="5942193" y="6510710"/>
            <a:ext cx="2529371" cy="34303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Rich user experiences</a:t>
            </a: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</a:t>
            </a:r>
          </a:p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9E354C-9323-4C6C-AC56-9F43F9F69460}"/>
              </a:ext>
            </a:extLst>
          </p:cNvPr>
          <p:cNvSpPr/>
          <p:nvPr/>
        </p:nvSpPr>
        <p:spPr>
          <a:xfrm>
            <a:off x="4087519" y="6456871"/>
            <a:ext cx="1980456" cy="4544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0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Windows 10</a:t>
            </a: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Segoe UI Semilight" charset="0"/>
              <a:cs typeface="Segoe UI" panose="020B0502040204020203" pitchFamily="34" charset="0"/>
            </a:endParaRPr>
          </a:p>
        </p:txBody>
      </p:sp>
      <p:sp>
        <p:nvSpPr>
          <p:cNvPr id="82" name="PageEdit_EFB8" title="Icon of a document with a pencil on top of it">
            <a:extLst>
              <a:ext uri="{FF2B5EF4-FFF2-40B4-BE49-F238E27FC236}">
                <a16:creationId xmlns:a16="http://schemas.microsoft.com/office/drawing/2014/main" id="{90AE2F9F-52D4-42F9-ACCE-9514637852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04693" y="1435987"/>
            <a:ext cx="502064" cy="535310"/>
          </a:xfrm>
          <a:custGeom>
            <a:avLst/>
            <a:gdLst>
              <a:gd name="T0" fmla="*/ 3009 w 3537"/>
              <a:gd name="T1" fmla="*/ 1005 h 3770"/>
              <a:gd name="T2" fmla="*/ 2006 w 3537"/>
              <a:gd name="T3" fmla="*/ 1005 h 3770"/>
              <a:gd name="T4" fmla="*/ 2006 w 3537"/>
              <a:gd name="T5" fmla="*/ 0 h 3770"/>
              <a:gd name="T6" fmla="*/ 3009 w 3537"/>
              <a:gd name="T7" fmla="*/ 1360 h 3770"/>
              <a:gd name="T8" fmla="*/ 3009 w 3537"/>
              <a:gd name="T9" fmla="*/ 1005 h 3770"/>
              <a:gd name="T10" fmla="*/ 2006 w 3537"/>
              <a:gd name="T11" fmla="*/ 0 h 3770"/>
              <a:gd name="T12" fmla="*/ 0 w 3537"/>
              <a:gd name="T13" fmla="*/ 0 h 3770"/>
              <a:gd name="T14" fmla="*/ 0 w 3537"/>
              <a:gd name="T15" fmla="*/ 3770 h 3770"/>
              <a:gd name="T16" fmla="*/ 1078 w 3537"/>
              <a:gd name="T17" fmla="*/ 3770 h 3770"/>
              <a:gd name="T18" fmla="*/ 1551 w 3537"/>
              <a:gd name="T19" fmla="*/ 3723 h 3770"/>
              <a:gd name="T20" fmla="*/ 2053 w 3537"/>
              <a:gd name="T21" fmla="*/ 3597 h 3770"/>
              <a:gd name="T22" fmla="*/ 3433 w 3537"/>
              <a:gd name="T23" fmla="*/ 2211 h 3770"/>
              <a:gd name="T24" fmla="*/ 3433 w 3537"/>
              <a:gd name="T25" fmla="*/ 1834 h 3770"/>
              <a:gd name="T26" fmla="*/ 3245 w 3537"/>
              <a:gd name="T27" fmla="*/ 1759 h 3770"/>
              <a:gd name="T28" fmla="*/ 3057 w 3537"/>
              <a:gd name="T29" fmla="*/ 1834 h 3770"/>
              <a:gd name="T30" fmla="*/ 1677 w 3537"/>
              <a:gd name="T31" fmla="*/ 3220 h 3770"/>
              <a:gd name="T32" fmla="*/ 1551 w 3537"/>
              <a:gd name="T33" fmla="*/ 3723 h 3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537" h="3770">
                <a:moveTo>
                  <a:pt x="3009" y="1005"/>
                </a:moveTo>
                <a:cubicBezTo>
                  <a:pt x="2006" y="1005"/>
                  <a:pt x="2006" y="1005"/>
                  <a:pt x="2006" y="1005"/>
                </a:cubicBezTo>
                <a:cubicBezTo>
                  <a:pt x="2006" y="0"/>
                  <a:pt x="2006" y="0"/>
                  <a:pt x="2006" y="0"/>
                </a:cubicBezTo>
                <a:moveTo>
                  <a:pt x="3009" y="1360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2006" y="0"/>
                  <a:pt x="2006" y="0"/>
                  <a:pt x="20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770"/>
                  <a:pt x="0" y="3770"/>
                  <a:pt x="0" y="3770"/>
                </a:cubicBezTo>
                <a:cubicBezTo>
                  <a:pt x="1078" y="3770"/>
                  <a:pt x="1078" y="3770"/>
                  <a:pt x="1078" y="3770"/>
                </a:cubicBezTo>
                <a:moveTo>
                  <a:pt x="1551" y="3723"/>
                </a:moveTo>
                <a:cubicBezTo>
                  <a:pt x="2053" y="3597"/>
                  <a:pt x="2053" y="3597"/>
                  <a:pt x="2053" y="3597"/>
                </a:cubicBezTo>
                <a:cubicBezTo>
                  <a:pt x="3433" y="2211"/>
                  <a:pt x="3433" y="2211"/>
                  <a:pt x="3433" y="2211"/>
                </a:cubicBezTo>
                <a:cubicBezTo>
                  <a:pt x="3537" y="2107"/>
                  <a:pt x="3537" y="1938"/>
                  <a:pt x="3433" y="1834"/>
                </a:cubicBezTo>
                <a:cubicBezTo>
                  <a:pt x="3386" y="1786"/>
                  <a:pt x="3317" y="1759"/>
                  <a:pt x="3245" y="1759"/>
                </a:cubicBezTo>
                <a:cubicBezTo>
                  <a:pt x="3172" y="1759"/>
                  <a:pt x="3104" y="1786"/>
                  <a:pt x="3057" y="1834"/>
                </a:cubicBezTo>
                <a:cubicBezTo>
                  <a:pt x="1677" y="3220"/>
                  <a:pt x="1677" y="3220"/>
                  <a:pt x="1677" y="3220"/>
                </a:cubicBezTo>
                <a:lnTo>
                  <a:pt x="1551" y="3723"/>
                </a:lnTo>
                <a:close/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4" name="Title 83">
            <a:extLst>
              <a:ext uri="{FF2B5EF4-FFF2-40B4-BE49-F238E27FC236}">
                <a16:creationId xmlns:a16="http://schemas.microsoft.com/office/drawing/2014/main" id="{693798FC-6106-474B-B231-22F28978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Microsoft 365</a:t>
            </a:r>
            <a:r>
              <a:rPr lang="en-US"/>
              <a:t> Extensibility Foundation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218100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C56BE-17CB-4500-8604-CDCD652915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Use Web Parts across services</a:t>
            </a:r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607901B-F4A4-400F-B271-FA4F35F13E2A}"/>
              </a:ext>
            </a:extLst>
          </p:cNvPr>
          <p:cNvGrpSpPr/>
          <p:nvPr/>
        </p:nvGrpSpPr>
        <p:grpSpPr>
          <a:xfrm>
            <a:off x="8585624" y="1766263"/>
            <a:ext cx="2517543" cy="3899082"/>
            <a:chOff x="6472580" y="1881887"/>
            <a:chExt cx="2568025" cy="3977267"/>
          </a:xfrm>
        </p:grpSpPr>
        <p:grpSp>
          <p:nvGrpSpPr>
            <p:cNvPr id="5" name="Developers group" descr="Code for Developers.">
              <a:extLst>
                <a:ext uri="{FF2B5EF4-FFF2-40B4-BE49-F238E27FC236}">
                  <a16:creationId xmlns:a16="http://schemas.microsoft.com/office/drawing/2014/main" id="{36C694EC-3FCF-42BF-9511-2A99C8A0444A}"/>
                </a:ext>
              </a:extLst>
            </p:cNvPr>
            <p:cNvGrpSpPr/>
            <p:nvPr/>
          </p:nvGrpSpPr>
          <p:grpSpPr>
            <a:xfrm>
              <a:off x="6472580" y="1881887"/>
              <a:ext cx="2568025" cy="3977267"/>
              <a:chOff x="489277" y="1626801"/>
              <a:chExt cx="3383435" cy="477399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FD17628-CF2C-4B8A-B408-64DE1FEC1215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2">
                  <a:defRPr/>
                </a:pPr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6F430A-671F-4768-872C-E7168A3BF0AC}"/>
                  </a:ext>
                </a:extLst>
              </p:cNvPr>
              <p:cNvSpPr txBox="1"/>
              <p:nvPr/>
            </p:nvSpPr>
            <p:spPr>
              <a:xfrm>
                <a:off x="600043" y="1780150"/>
                <a:ext cx="3272669" cy="487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92">
                  <a:spcAft>
                    <a:spcPts val="600"/>
                  </a:spcAft>
                  <a:defRPr/>
                </a:pPr>
                <a:r>
                  <a:rPr lang="en-US" sz="2000" b="1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Teams Tabs</a:t>
                </a:r>
                <a:endParaRPr lang="en-US" sz="200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C21073-7208-4676-AA7F-5EDB95A93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6268" y="2666258"/>
              <a:ext cx="2040649" cy="204293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E585CE6-DCE1-4FDD-9F9D-38DBB20AF834}"/>
              </a:ext>
            </a:extLst>
          </p:cNvPr>
          <p:cNvGrpSpPr/>
          <p:nvPr/>
        </p:nvGrpSpPr>
        <p:grpSpPr>
          <a:xfrm>
            <a:off x="4851656" y="1766263"/>
            <a:ext cx="2517543" cy="3899082"/>
            <a:chOff x="3514860" y="1810510"/>
            <a:chExt cx="2568025" cy="3977267"/>
          </a:xfrm>
        </p:grpSpPr>
        <p:grpSp>
          <p:nvGrpSpPr>
            <p:cNvPr id="10" name="Developers group" descr="Code for Developers.">
              <a:extLst>
                <a:ext uri="{FF2B5EF4-FFF2-40B4-BE49-F238E27FC236}">
                  <a16:creationId xmlns:a16="http://schemas.microsoft.com/office/drawing/2014/main" id="{C9F7FDC4-10E7-4104-8FE3-2F532E5DE551}"/>
                </a:ext>
              </a:extLst>
            </p:cNvPr>
            <p:cNvGrpSpPr/>
            <p:nvPr/>
          </p:nvGrpSpPr>
          <p:grpSpPr>
            <a:xfrm>
              <a:off x="3514860" y="1810510"/>
              <a:ext cx="2568025" cy="3977267"/>
              <a:chOff x="489277" y="1626801"/>
              <a:chExt cx="3383435" cy="477399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9734E8-7BC6-41A7-8C61-E7E75FD28B21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2">
                  <a:defRPr/>
                </a:pPr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41F50C-440D-4691-87D4-78298C9D12AB}"/>
                  </a:ext>
                </a:extLst>
              </p:cNvPr>
              <p:cNvSpPr txBox="1"/>
              <p:nvPr/>
            </p:nvSpPr>
            <p:spPr>
              <a:xfrm>
                <a:off x="600043" y="1780150"/>
                <a:ext cx="3272669" cy="1312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92">
                  <a:spcAft>
                    <a:spcPts val="600"/>
                  </a:spcAft>
                  <a:defRPr/>
                </a:pPr>
                <a:r>
                  <a:rPr lang="en-US" sz="2000" b="1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App pages</a:t>
                </a:r>
                <a:endParaRPr lang="en-US" sz="2000"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 algn="ctr" defTabSz="914192">
                  <a:spcAft>
                    <a:spcPts val="600"/>
                  </a:spcAft>
                  <a:defRPr/>
                </a:pPr>
                <a:endParaRPr lang="en-US" sz="140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  <a:p>
                <a:pPr defTabSz="914192">
                  <a:spcAft>
                    <a:spcPts val="600"/>
                  </a:spcAft>
                  <a:defRPr/>
                </a:pPr>
                <a:endParaRPr lang="en-US" sz="200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43A3CB-890C-46F6-B11A-6F68BF45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0355" y="2666258"/>
              <a:ext cx="1841105" cy="287212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8E6377-7A77-4402-A437-60CCC494DC80}"/>
              </a:ext>
            </a:extLst>
          </p:cNvPr>
          <p:cNvGrpSpPr/>
          <p:nvPr/>
        </p:nvGrpSpPr>
        <p:grpSpPr>
          <a:xfrm>
            <a:off x="1117689" y="1766263"/>
            <a:ext cx="2517543" cy="3899082"/>
            <a:chOff x="557140" y="1810510"/>
            <a:chExt cx="2568025" cy="3977267"/>
          </a:xfrm>
        </p:grpSpPr>
        <p:grpSp>
          <p:nvGrpSpPr>
            <p:cNvPr id="15" name="Developers group" descr="Code for Developers.">
              <a:extLst>
                <a:ext uri="{FF2B5EF4-FFF2-40B4-BE49-F238E27FC236}">
                  <a16:creationId xmlns:a16="http://schemas.microsoft.com/office/drawing/2014/main" id="{3A2C280D-1FF7-4084-916E-855067FF6AAA}"/>
                </a:ext>
              </a:extLst>
            </p:cNvPr>
            <p:cNvGrpSpPr/>
            <p:nvPr/>
          </p:nvGrpSpPr>
          <p:grpSpPr>
            <a:xfrm>
              <a:off x="557140" y="1810510"/>
              <a:ext cx="2568025" cy="3977267"/>
              <a:chOff x="489277" y="1626801"/>
              <a:chExt cx="3383435" cy="477399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81AD6D7-D194-4526-96B1-20AE5F7CF7AA}"/>
                  </a:ext>
                </a:extLst>
              </p:cNvPr>
              <p:cNvSpPr/>
              <p:nvPr/>
            </p:nvSpPr>
            <p:spPr>
              <a:xfrm>
                <a:off x="489277" y="1626801"/>
                <a:ext cx="3383435" cy="477399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192">
                  <a:defRPr/>
                </a:pPr>
                <a:endParaRPr lang="en-US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202952-0BE2-4879-949E-C0BF1E4C5AF5}"/>
                  </a:ext>
                </a:extLst>
              </p:cNvPr>
              <p:cNvSpPr txBox="1"/>
              <p:nvPr/>
            </p:nvSpPr>
            <p:spPr>
              <a:xfrm>
                <a:off x="600043" y="1780150"/>
                <a:ext cx="3272669" cy="1318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192">
                  <a:spcAft>
                    <a:spcPts val="600"/>
                  </a:spcAft>
                  <a:defRPr/>
                </a:pPr>
                <a:r>
                  <a:rPr lang="en-US" sz="2000" b="1">
                    <a:solidFill>
                      <a:srgbClr val="1A1A1A">
                        <a:lumMod val="75000"/>
                        <a:lumOff val="25000"/>
                      </a:srgbClr>
                    </a:solidFill>
                    <a:latin typeface="Segoe UI Semibold" panose="020B0502040204020203" pitchFamily="34" charset="0"/>
                    <a:cs typeface="Segoe UI Semibold" panose="020B0502040204020203" pitchFamily="34" charset="0"/>
                  </a:rPr>
                  <a:t>Web Parts</a:t>
                </a:r>
                <a:endParaRPr lang="en-US" sz="2000">
                  <a:gradFill>
                    <a:gsLst>
                      <a:gs pos="125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  <a:p>
                <a:pPr algn="ctr" defTabSz="914192">
                  <a:spcAft>
                    <a:spcPts val="600"/>
                  </a:spcAft>
                  <a:defRPr/>
                </a:pPr>
                <a:endParaRPr lang="en-US" sz="140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  <a:p>
                <a:pPr defTabSz="914192">
                  <a:spcAft>
                    <a:spcPts val="600"/>
                  </a:spcAft>
                  <a:defRPr/>
                </a:pPr>
                <a:endParaRPr lang="en-US" sz="2000">
                  <a:solidFill>
                    <a:srgbClr val="E6E6E6">
                      <a:lumMod val="50000"/>
                    </a:srgbClr>
                  </a:solidFill>
                  <a:latin typeface="Segoe UI"/>
                  <a:cs typeface="Segoe UI Semibold" panose="020B0502040204020203" pitchFamily="34" charset="0"/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86E11E8-F5FA-4F24-9C4E-396F4D6DC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184" y="2666258"/>
              <a:ext cx="2140008" cy="19903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1574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1887D-0E64-4667-835C-93B0344E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3557812"/>
          </a:xfrm>
        </p:spPr>
        <p:txBody>
          <a:bodyPr/>
          <a:lstStyle/>
          <a:p>
            <a:r>
              <a:rPr lang="en-US" sz="2400"/>
              <a:t>Adds scripts to the page, and accesses well-known HTML element placeholders and extends them with custom renderings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aka.ms/</a:t>
            </a:r>
            <a:r>
              <a:rPr lang="en-US" sz="1600" err="1">
                <a:hlinkClick r:id="rId2"/>
              </a:rPr>
              <a:t>spfx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Extend the SharePoint user interface with SharePoint Framework extensions</a:t>
            </a:r>
            <a:endParaRPr lang="en-US" sz="1600"/>
          </a:p>
          <a:p>
            <a:pPr lvl="1"/>
            <a:r>
              <a:rPr lang="en-US" sz="1600">
                <a:hlinkClick r:id="rId4"/>
              </a:rPr>
              <a:t>SharePoint Framework Extensions Samples &amp; Tutorial Materials</a:t>
            </a:r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Application Customizers</a:t>
            </a:r>
            <a:endParaRPr lang="LID4096"/>
          </a:p>
        </p:txBody>
      </p:sp>
      <p:pic>
        <p:nvPicPr>
          <p:cNvPr id="1026" name="Picture 2" descr="Toasts shown on a Communication Site">
            <a:extLst>
              <a:ext uri="{FF2B5EF4-FFF2-40B4-BE49-F238E27FC236}">
                <a16:creationId xmlns:a16="http://schemas.microsoft.com/office/drawing/2014/main" id="{A2A80871-F923-46E2-B879-D47950E1F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4655" y="1211937"/>
            <a:ext cx="4242817" cy="4703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323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1887D-0E64-4667-835C-93B0344E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2893015"/>
          </a:xfrm>
        </p:spPr>
        <p:txBody>
          <a:bodyPr/>
          <a:lstStyle/>
          <a:p>
            <a:r>
              <a:rPr lang="en-US" sz="2400"/>
              <a:t>Provides modified views to data for fields within a list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aka.ms/</a:t>
            </a:r>
            <a:r>
              <a:rPr lang="en-US" sz="1600" err="1">
                <a:hlinkClick r:id="rId2"/>
              </a:rPr>
              <a:t>spfx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Extend the SharePoint user interface with SharePoint Framework extensions</a:t>
            </a:r>
            <a:endParaRPr lang="en-US" sz="1600"/>
          </a:p>
          <a:p>
            <a:pPr lvl="1"/>
            <a:r>
              <a:rPr lang="en-US" sz="1600">
                <a:hlinkClick r:id="rId4"/>
              </a:rPr>
              <a:t>SharePoint Framework Extensions Samples &amp; Tutorial Materials</a:t>
            </a:r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Field Customizers</a:t>
            </a:r>
            <a:endParaRPr lang="LID4096"/>
          </a:p>
        </p:txBody>
      </p:sp>
      <p:pic>
        <p:nvPicPr>
          <p:cNvPr id="2050" name="Picture 2" descr="React Slider Field Customizer">
            <a:extLst>
              <a:ext uri="{FF2B5EF4-FFF2-40B4-BE49-F238E27FC236}">
                <a16:creationId xmlns:a16="http://schemas.microsoft.com/office/drawing/2014/main" id="{F257F82A-CAB5-4518-BDDE-30F9C3C57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09560" y="1348086"/>
            <a:ext cx="3438779" cy="4022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605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1887D-0E64-4667-835C-93B0344E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3557812"/>
          </a:xfrm>
        </p:spPr>
        <p:txBody>
          <a:bodyPr/>
          <a:lstStyle/>
          <a:p>
            <a:r>
              <a:rPr lang="en-US" sz="2400"/>
              <a:t>Extends the SharePoint command surfaces to add new actions, and provides client-side code that you can use to implement behaviors</a:t>
            </a:r>
            <a:endParaRPr lang="nl-BE" sz="1600"/>
          </a:p>
          <a:p>
            <a:pPr lvl="1"/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aka.ms/</a:t>
            </a:r>
            <a:r>
              <a:rPr lang="en-US" sz="1600" err="1">
                <a:hlinkClick r:id="rId2"/>
              </a:rPr>
              <a:t>spfx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Extend the SharePoint user interface with SharePoint Framework extensions</a:t>
            </a:r>
            <a:endParaRPr lang="en-US" sz="1600"/>
          </a:p>
          <a:p>
            <a:pPr lvl="1"/>
            <a:r>
              <a:rPr lang="en-US" sz="1600">
                <a:hlinkClick r:id="rId4"/>
              </a:rPr>
              <a:t>SharePoint Framework Extensions Samples &amp; Tutorial Materials</a:t>
            </a:r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Command Sets</a:t>
            </a:r>
            <a:endParaRPr lang="LID4096"/>
          </a:p>
        </p:txBody>
      </p:sp>
      <p:pic>
        <p:nvPicPr>
          <p:cNvPr id="3074" name="Picture 2" descr="QR Code in Action">
            <a:extLst>
              <a:ext uri="{FF2B5EF4-FFF2-40B4-BE49-F238E27FC236}">
                <a16:creationId xmlns:a16="http://schemas.microsoft.com/office/drawing/2014/main" id="{22857DF7-7390-45FE-A502-CF98B27F23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696" y="1755330"/>
            <a:ext cx="5037011" cy="39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98917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1887D-0E64-4667-835C-93B0344E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3459324"/>
          </a:xfrm>
        </p:spPr>
        <p:txBody>
          <a:bodyPr/>
          <a:lstStyle/>
          <a:p>
            <a:r>
              <a:rPr lang="en-US" sz="2400"/>
              <a:t>Allows you to manipulate the user's search query before it is sent to SharePoint</a:t>
            </a:r>
          </a:p>
          <a:p>
            <a:endParaRPr lang="en-US" sz="2400"/>
          </a:p>
          <a:p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aka.ms/</a:t>
            </a:r>
            <a:r>
              <a:rPr lang="en-US" sz="1600" err="1">
                <a:hlinkClick r:id="rId2"/>
              </a:rPr>
              <a:t>spfx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PnP Modern Search</a:t>
            </a:r>
            <a:endParaRPr lang="en-US" sz="1600"/>
          </a:p>
          <a:p>
            <a:pPr lvl="1"/>
            <a:r>
              <a:rPr lang="en-US" sz="1600">
                <a:hlinkClick r:id="rId4"/>
              </a:rPr>
              <a:t>Getting started with Search Query extensions</a:t>
            </a:r>
            <a:endParaRPr lang="en-US" sz="1600"/>
          </a:p>
          <a:p>
            <a:pPr lvl="1"/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Search Query Extension</a:t>
            </a:r>
            <a:endParaRPr lang="LID4096"/>
          </a:p>
        </p:txBody>
      </p:sp>
      <p:pic>
        <p:nvPicPr>
          <p:cNvPr id="4098" name="Picture 2" descr="Solution demo">
            <a:extLst>
              <a:ext uri="{FF2B5EF4-FFF2-40B4-BE49-F238E27FC236}">
                <a16:creationId xmlns:a16="http://schemas.microsoft.com/office/drawing/2014/main" id="{86F6CA6B-7E22-4F03-91CD-DED927680C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342" y="2016961"/>
            <a:ext cx="5422109" cy="2654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23731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66FCA-327B-4A20-A681-9D605D27B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24" y="3115115"/>
            <a:ext cx="10238360" cy="683264"/>
          </a:xfrm>
        </p:spPr>
        <p:txBody>
          <a:bodyPr/>
          <a:lstStyle/>
          <a:p>
            <a:r>
              <a:rPr lang="en-US"/>
              <a:t>Deployment and Configuration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0388-2E7D-4CFC-BA04-01420B22F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628" y="3723700"/>
            <a:ext cx="7184791" cy="627864"/>
          </a:xfrm>
        </p:spPr>
        <p:txBody>
          <a:bodyPr/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Take control over how users create sites, make your apps available to the SharePoint users</a:t>
            </a:r>
            <a:endParaRPr lang="LID4096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1347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2475F98-8A25-4EA7-A20D-D82678024BAF}"/>
              </a:ext>
            </a:extLst>
          </p:cNvPr>
          <p:cNvSpPr/>
          <p:nvPr/>
        </p:nvSpPr>
        <p:spPr bwMode="auto">
          <a:xfrm>
            <a:off x="698591" y="4090139"/>
            <a:ext cx="3499362" cy="2100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92"/>
            <a:endParaRPr lang="LID4096" err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C30AAE-BA64-4E5D-B1CE-FE13C5EE9CC9}"/>
              </a:ext>
            </a:extLst>
          </p:cNvPr>
          <p:cNvSpPr txBox="1"/>
          <p:nvPr/>
        </p:nvSpPr>
        <p:spPr>
          <a:xfrm>
            <a:off x="1208542" y="4062459"/>
            <a:ext cx="2929117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Tenant App Catalog (private)</a:t>
            </a:r>
            <a:endParaRPr lang="LID4096" sz="200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BC56-9AF9-47F5-B46A-DC1E9F03C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App deployment options</a:t>
            </a:r>
            <a:endParaRPr lang="LID4096"/>
          </a:p>
        </p:txBody>
      </p:sp>
      <p:pic>
        <p:nvPicPr>
          <p:cNvPr id="32" name="Graphic 31" descr="Filing Box Archive">
            <a:extLst>
              <a:ext uri="{FF2B5EF4-FFF2-40B4-BE49-F238E27FC236}">
                <a16:creationId xmlns:a16="http://schemas.microsoft.com/office/drawing/2014/main" id="{5C8C9072-9D8B-425F-BCC6-B6F73A217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8591" y="4073372"/>
            <a:ext cx="604543" cy="60454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3FF05577-E07B-4CEB-84E1-2423E2F59A2E}"/>
              </a:ext>
            </a:extLst>
          </p:cNvPr>
          <p:cNvGrpSpPr/>
          <p:nvPr/>
        </p:nvGrpSpPr>
        <p:grpSpPr>
          <a:xfrm>
            <a:off x="663720" y="1408407"/>
            <a:ext cx="3499362" cy="1437011"/>
            <a:chOff x="2826276" y="1287326"/>
            <a:chExt cx="3499362" cy="143701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4AEEA96-F81A-43F7-9998-F97F79640E3F}"/>
                </a:ext>
              </a:extLst>
            </p:cNvPr>
            <p:cNvSpPr/>
            <p:nvPr/>
          </p:nvSpPr>
          <p:spPr bwMode="auto">
            <a:xfrm>
              <a:off x="2826276" y="1287326"/>
              <a:ext cx="3499362" cy="1437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LID4096" err="1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7" name="Graphic 6" descr="Shopping cart">
              <a:extLst>
                <a:ext uri="{FF2B5EF4-FFF2-40B4-BE49-F238E27FC236}">
                  <a16:creationId xmlns:a16="http://schemas.microsoft.com/office/drawing/2014/main" id="{D1594960-13C6-48BE-B669-8B02FCB09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61147" y="1287326"/>
              <a:ext cx="679916" cy="679916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C8144DD-DFA0-41B0-9219-0E14CB37C9EE}"/>
                </a:ext>
              </a:extLst>
            </p:cNvPr>
            <p:cNvSpPr txBox="1"/>
            <p:nvPr/>
          </p:nvSpPr>
          <p:spPr>
            <a:xfrm>
              <a:off x="3541063" y="1341052"/>
              <a:ext cx="2696849" cy="5724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AppSource (public)</a:t>
              </a:r>
              <a:endParaRPr lang="LID4096" sz="20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7222E9-9365-4943-84B2-A01FC1F6B0E1}"/>
              </a:ext>
            </a:extLst>
          </p:cNvPr>
          <p:cNvGrpSpPr/>
          <p:nvPr/>
        </p:nvGrpSpPr>
        <p:grpSpPr>
          <a:xfrm>
            <a:off x="6892408" y="537425"/>
            <a:ext cx="3499362" cy="1852039"/>
            <a:chOff x="6851260" y="1371860"/>
            <a:chExt cx="3499362" cy="185203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C1E2DD7-7D22-4B1E-8376-7C74C310171C}"/>
                </a:ext>
              </a:extLst>
            </p:cNvPr>
            <p:cNvSpPr/>
            <p:nvPr/>
          </p:nvSpPr>
          <p:spPr bwMode="auto">
            <a:xfrm>
              <a:off x="6851260" y="1412595"/>
              <a:ext cx="3499362" cy="1811304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LID4096" err="1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EC11CC-4945-4334-ADDB-F57C43E390B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11420" y="1498782"/>
              <a:ext cx="543559" cy="393905"/>
              <a:chOff x="689910" y="4654336"/>
              <a:chExt cx="302278" cy="205637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E6B0EF0-F9DA-4235-AEE8-EF428A6390EC}"/>
                  </a:ext>
                </a:extLst>
              </p:cNvPr>
              <p:cNvGrpSpPr/>
              <p:nvPr/>
            </p:nvGrpSpPr>
            <p:grpSpPr>
              <a:xfrm>
                <a:off x="689910" y="4654336"/>
                <a:ext cx="242678" cy="175179"/>
                <a:chOff x="673036" y="4654336"/>
                <a:chExt cx="242678" cy="175179"/>
              </a:xfrm>
              <a:grpFill/>
            </p:grpSpPr>
            <p:sp>
              <p:nvSpPr>
                <p:cNvPr id="17" name="Rectangle 2050">
                  <a:extLst>
                    <a:ext uri="{FF2B5EF4-FFF2-40B4-BE49-F238E27FC236}">
                      <a16:creationId xmlns:a16="http://schemas.microsoft.com/office/drawing/2014/main" id="{9D5C2149-8A82-46BE-8A50-0D3E2517A4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2" y="4794961"/>
                  <a:ext cx="14464" cy="30536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8" name="Rectangle 2051">
                  <a:extLst>
                    <a:ext uri="{FF2B5EF4-FFF2-40B4-BE49-F238E27FC236}">
                      <a16:creationId xmlns:a16="http://schemas.microsoft.com/office/drawing/2014/main" id="{FBE2681E-D5D3-445C-886C-A468275161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7" y="4814247"/>
                  <a:ext cx="75536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Freeform 2052">
                  <a:extLst>
                    <a:ext uri="{FF2B5EF4-FFF2-40B4-BE49-F238E27FC236}">
                      <a16:creationId xmlns:a16="http://schemas.microsoft.com/office/drawing/2014/main" id="{61C90C83-55B1-4603-91B3-940E8EC52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036" y="4654336"/>
                  <a:ext cx="242678" cy="151875"/>
                </a:xfrm>
                <a:custGeom>
                  <a:avLst/>
                  <a:gdLst>
                    <a:gd name="T0" fmla="*/ 186 w 302"/>
                    <a:gd name="T1" fmla="*/ 189 h 189"/>
                    <a:gd name="T2" fmla="*/ 0 w 302"/>
                    <a:gd name="T3" fmla="*/ 189 h 189"/>
                    <a:gd name="T4" fmla="*/ 0 w 302"/>
                    <a:gd name="T5" fmla="*/ 0 h 189"/>
                    <a:gd name="T6" fmla="*/ 302 w 302"/>
                    <a:gd name="T7" fmla="*/ 0 h 189"/>
                    <a:gd name="T8" fmla="*/ 302 w 302"/>
                    <a:gd name="T9" fmla="*/ 66 h 189"/>
                    <a:gd name="T10" fmla="*/ 283 w 302"/>
                    <a:gd name="T11" fmla="*/ 66 h 189"/>
                    <a:gd name="T12" fmla="*/ 283 w 302"/>
                    <a:gd name="T13" fmla="*/ 19 h 189"/>
                    <a:gd name="T14" fmla="*/ 19 w 302"/>
                    <a:gd name="T15" fmla="*/ 19 h 189"/>
                    <a:gd name="T16" fmla="*/ 19 w 302"/>
                    <a:gd name="T17" fmla="*/ 170 h 189"/>
                    <a:gd name="T18" fmla="*/ 186 w 302"/>
                    <a:gd name="T19" fmla="*/ 170 h 189"/>
                    <a:gd name="T20" fmla="*/ 186 w 302"/>
                    <a:gd name="T21" fmla="*/ 18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2" h="189">
                      <a:moveTo>
                        <a:pt x="186" y="189"/>
                      </a:moveTo>
                      <a:lnTo>
                        <a:pt x="0" y="189"/>
                      </a:lnTo>
                      <a:lnTo>
                        <a:pt x="0" y="0"/>
                      </a:lnTo>
                      <a:lnTo>
                        <a:pt x="302" y="0"/>
                      </a:lnTo>
                      <a:lnTo>
                        <a:pt x="302" y="66"/>
                      </a:lnTo>
                      <a:lnTo>
                        <a:pt x="283" y="66"/>
                      </a:lnTo>
                      <a:lnTo>
                        <a:pt x="283" y="19"/>
                      </a:lnTo>
                      <a:lnTo>
                        <a:pt x="19" y="19"/>
                      </a:lnTo>
                      <a:lnTo>
                        <a:pt x="19" y="170"/>
                      </a:lnTo>
                      <a:lnTo>
                        <a:pt x="186" y="170"/>
                      </a:lnTo>
                      <a:lnTo>
                        <a:pt x="186" y="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" name="Rectangle 2053">
                  <a:extLst>
                    <a:ext uri="{FF2B5EF4-FFF2-40B4-BE49-F238E27FC236}">
                      <a16:creationId xmlns:a16="http://schemas.microsoft.com/office/drawing/2014/main" id="{9B63D12C-B3F0-4D11-B842-ACC98D57D2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071" y="4737908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" name="Rectangle 2054">
                  <a:extLst>
                    <a:ext uri="{FF2B5EF4-FFF2-40B4-BE49-F238E27FC236}">
                      <a16:creationId xmlns:a16="http://schemas.microsoft.com/office/drawing/2014/main" id="{A37AB930-EA7E-4AAF-B169-AA89DA1DCA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071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" name="Rectangle 2055">
                  <a:extLst>
                    <a:ext uri="{FF2B5EF4-FFF2-40B4-BE49-F238E27FC236}">
                      <a16:creationId xmlns:a16="http://schemas.microsoft.com/office/drawing/2014/main" id="{0E16A41C-1A09-4684-A709-7A0FB8C4B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7" y="4737908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" name="Rectangle 2056">
                  <a:extLst>
                    <a:ext uri="{FF2B5EF4-FFF2-40B4-BE49-F238E27FC236}">
                      <a16:creationId xmlns:a16="http://schemas.microsoft.com/office/drawing/2014/main" id="{C931FD7A-3E28-40C3-9AB8-E9844F9321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7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4" name="Rectangle 2057">
                  <a:extLst>
                    <a:ext uri="{FF2B5EF4-FFF2-40B4-BE49-F238E27FC236}">
                      <a16:creationId xmlns:a16="http://schemas.microsoft.com/office/drawing/2014/main" id="{D4D17B9A-EB99-41F6-8C5E-81FAFDDEC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2" y="4737908"/>
                  <a:ext cx="14464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" name="Rectangle 2058">
                  <a:extLst>
                    <a:ext uri="{FF2B5EF4-FFF2-40B4-BE49-F238E27FC236}">
                      <a16:creationId xmlns:a16="http://schemas.microsoft.com/office/drawing/2014/main" id="{6555DFC3-D38B-4031-9177-AD24E515B8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2" y="4707372"/>
                  <a:ext cx="14464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Rectangle 2059">
                  <a:extLst>
                    <a:ext uri="{FF2B5EF4-FFF2-40B4-BE49-F238E27FC236}">
                      <a16:creationId xmlns:a16="http://schemas.microsoft.com/office/drawing/2014/main" id="{2A7C03C6-E80A-4A3A-88E8-5B569FF17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875" y="4737908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7" name="Rectangle 2060">
                  <a:extLst>
                    <a:ext uri="{FF2B5EF4-FFF2-40B4-BE49-F238E27FC236}">
                      <a16:creationId xmlns:a16="http://schemas.microsoft.com/office/drawing/2014/main" id="{2BA667BD-70B0-4FDE-80A5-A05E5C5A5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875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" name="Rectangle 2061">
                  <a:extLst>
                    <a:ext uri="{FF2B5EF4-FFF2-40B4-BE49-F238E27FC236}">
                      <a16:creationId xmlns:a16="http://schemas.microsoft.com/office/drawing/2014/main" id="{75FA657D-F2DB-4696-86F7-50A1C07205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410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82C13303-0F50-4266-910F-79AB235B40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075" y="4720273"/>
                <a:ext cx="138113" cy="139700"/>
              </a:xfrm>
              <a:custGeom>
                <a:avLst/>
                <a:gdLst>
                  <a:gd name="T0" fmla="*/ 63 w 205"/>
                  <a:gd name="T1" fmla="*/ 198 h 207"/>
                  <a:gd name="T2" fmla="*/ 7 w 205"/>
                  <a:gd name="T3" fmla="*/ 144 h 207"/>
                  <a:gd name="T4" fmla="*/ 7 w 205"/>
                  <a:gd name="T5" fmla="*/ 63 h 207"/>
                  <a:gd name="T6" fmla="*/ 63 w 205"/>
                  <a:gd name="T7" fmla="*/ 9 h 207"/>
                  <a:gd name="T8" fmla="*/ 142 w 205"/>
                  <a:gd name="T9" fmla="*/ 9 h 207"/>
                  <a:gd name="T10" fmla="*/ 198 w 205"/>
                  <a:gd name="T11" fmla="*/ 63 h 207"/>
                  <a:gd name="T12" fmla="*/ 198 w 205"/>
                  <a:gd name="T13" fmla="*/ 144 h 207"/>
                  <a:gd name="T14" fmla="*/ 142 w 205"/>
                  <a:gd name="T15" fmla="*/ 198 h 207"/>
                  <a:gd name="T16" fmla="*/ 35 w 205"/>
                  <a:gd name="T17" fmla="*/ 146 h 207"/>
                  <a:gd name="T18" fmla="*/ 74 w 205"/>
                  <a:gd name="T19" fmla="*/ 179 h 207"/>
                  <a:gd name="T20" fmla="*/ 65 w 205"/>
                  <a:gd name="T21" fmla="*/ 146 h 207"/>
                  <a:gd name="T22" fmla="*/ 23 w 205"/>
                  <a:gd name="T23" fmla="*/ 104 h 207"/>
                  <a:gd name="T24" fmla="*/ 25 w 205"/>
                  <a:gd name="T25" fmla="*/ 123 h 207"/>
                  <a:gd name="T26" fmla="*/ 62 w 205"/>
                  <a:gd name="T27" fmla="*/ 114 h 207"/>
                  <a:gd name="T28" fmla="*/ 62 w 205"/>
                  <a:gd name="T29" fmla="*/ 95 h 207"/>
                  <a:gd name="T30" fmla="*/ 25 w 205"/>
                  <a:gd name="T31" fmla="*/ 84 h 207"/>
                  <a:gd name="T32" fmla="*/ 104 w 205"/>
                  <a:gd name="T33" fmla="*/ 25 h 207"/>
                  <a:gd name="T34" fmla="*/ 93 w 205"/>
                  <a:gd name="T35" fmla="*/ 42 h 207"/>
                  <a:gd name="T36" fmla="*/ 88 w 205"/>
                  <a:gd name="T37" fmla="*/ 62 h 207"/>
                  <a:gd name="T38" fmla="*/ 114 w 205"/>
                  <a:gd name="T39" fmla="*/ 53 h 207"/>
                  <a:gd name="T40" fmla="*/ 107 w 205"/>
                  <a:gd name="T41" fmla="*/ 34 h 207"/>
                  <a:gd name="T42" fmla="*/ 84 w 205"/>
                  <a:gd name="T43" fmla="*/ 84 h 207"/>
                  <a:gd name="T44" fmla="*/ 84 w 205"/>
                  <a:gd name="T45" fmla="*/ 104 h 207"/>
                  <a:gd name="T46" fmla="*/ 84 w 205"/>
                  <a:gd name="T47" fmla="*/ 123 h 207"/>
                  <a:gd name="T48" fmla="*/ 121 w 205"/>
                  <a:gd name="T49" fmla="*/ 114 h 207"/>
                  <a:gd name="T50" fmla="*/ 121 w 205"/>
                  <a:gd name="T51" fmla="*/ 95 h 207"/>
                  <a:gd name="T52" fmla="*/ 84 w 205"/>
                  <a:gd name="T53" fmla="*/ 84 h 207"/>
                  <a:gd name="T54" fmla="*/ 180 w 205"/>
                  <a:gd name="T55" fmla="*/ 84 h 207"/>
                  <a:gd name="T56" fmla="*/ 144 w 205"/>
                  <a:gd name="T57" fmla="*/ 95 h 207"/>
                  <a:gd name="T58" fmla="*/ 144 w 205"/>
                  <a:gd name="T59" fmla="*/ 114 h 207"/>
                  <a:gd name="T60" fmla="*/ 180 w 205"/>
                  <a:gd name="T61" fmla="*/ 123 h 207"/>
                  <a:gd name="T62" fmla="*/ 182 w 205"/>
                  <a:gd name="T63" fmla="*/ 104 h 207"/>
                  <a:gd name="T64" fmla="*/ 107 w 205"/>
                  <a:gd name="T65" fmla="*/ 174 h 207"/>
                  <a:gd name="T66" fmla="*/ 114 w 205"/>
                  <a:gd name="T67" fmla="*/ 154 h 207"/>
                  <a:gd name="T68" fmla="*/ 88 w 205"/>
                  <a:gd name="T69" fmla="*/ 146 h 207"/>
                  <a:gd name="T70" fmla="*/ 93 w 205"/>
                  <a:gd name="T71" fmla="*/ 165 h 207"/>
                  <a:gd name="T72" fmla="*/ 104 w 205"/>
                  <a:gd name="T73" fmla="*/ 182 h 207"/>
                  <a:gd name="T74" fmla="*/ 154 w 205"/>
                  <a:gd name="T75" fmla="*/ 167 h 207"/>
                  <a:gd name="T76" fmla="*/ 140 w 205"/>
                  <a:gd name="T77" fmla="*/ 146 h 207"/>
                  <a:gd name="T78" fmla="*/ 132 w 205"/>
                  <a:gd name="T79" fmla="*/ 179 h 207"/>
                  <a:gd name="T80" fmla="*/ 154 w 205"/>
                  <a:gd name="T81" fmla="*/ 42 h 207"/>
                  <a:gd name="T82" fmla="*/ 137 w 205"/>
                  <a:gd name="T83" fmla="*/ 44 h 207"/>
                  <a:gd name="T84" fmla="*/ 172 w 205"/>
                  <a:gd name="T85" fmla="*/ 62 h 207"/>
                  <a:gd name="T86" fmla="*/ 51 w 205"/>
                  <a:gd name="T87" fmla="*/ 42 h 207"/>
                  <a:gd name="T88" fmla="*/ 65 w 205"/>
                  <a:gd name="T89" fmla="*/ 62 h 207"/>
                  <a:gd name="T90" fmla="*/ 74 w 205"/>
                  <a:gd name="T91" fmla="*/ 2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5" h="207">
                    <a:moveTo>
                      <a:pt x="104" y="207"/>
                    </a:moveTo>
                    <a:cubicBezTo>
                      <a:pt x="88" y="207"/>
                      <a:pt x="76" y="203"/>
                      <a:pt x="63" y="198"/>
                    </a:cubicBezTo>
                    <a:cubicBezTo>
                      <a:pt x="49" y="193"/>
                      <a:pt x="39" y="186"/>
                      <a:pt x="30" y="177"/>
                    </a:cubicBezTo>
                    <a:cubicBezTo>
                      <a:pt x="21" y="167"/>
                      <a:pt x="13" y="156"/>
                      <a:pt x="7" y="144"/>
                    </a:cubicBezTo>
                    <a:cubicBezTo>
                      <a:pt x="2" y="132"/>
                      <a:pt x="0" y="118"/>
                      <a:pt x="0" y="104"/>
                    </a:cubicBezTo>
                    <a:cubicBezTo>
                      <a:pt x="0" y="90"/>
                      <a:pt x="2" y="76"/>
                      <a:pt x="7" y="63"/>
                    </a:cubicBezTo>
                    <a:cubicBezTo>
                      <a:pt x="13" y="51"/>
                      <a:pt x="21" y="41"/>
                      <a:pt x="30" y="30"/>
                    </a:cubicBezTo>
                    <a:cubicBezTo>
                      <a:pt x="39" y="21"/>
                      <a:pt x="49" y="14"/>
                      <a:pt x="63" y="9"/>
                    </a:cubicBezTo>
                    <a:cubicBezTo>
                      <a:pt x="76" y="4"/>
                      <a:pt x="88" y="0"/>
                      <a:pt x="104" y="0"/>
                    </a:cubicBezTo>
                    <a:cubicBezTo>
                      <a:pt x="118" y="0"/>
                      <a:pt x="130" y="4"/>
                      <a:pt x="142" y="9"/>
                    </a:cubicBezTo>
                    <a:cubicBezTo>
                      <a:pt x="156" y="14"/>
                      <a:pt x="166" y="21"/>
                      <a:pt x="175" y="30"/>
                    </a:cubicBezTo>
                    <a:cubicBezTo>
                      <a:pt x="184" y="41"/>
                      <a:pt x="193" y="51"/>
                      <a:pt x="198" y="63"/>
                    </a:cubicBezTo>
                    <a:cubicBezTo>
                      <a:pt x="203" y="76"/>
                      <a:pt x="205" y="90"/>
                      <a:pt x="205" y="104"/>
                    </a:cubicBezTo>
                    <a:cubicBezTo>
                      <a:pt x="205" y="118"/>
                      <a:pt x="203" y="132"/>
                      <a:pt x="198" y="144"/>
                    </a:cubicBezTo>
                    <a:cubicBezTo>
                      <a:pt x="193" y="156"/>
                      <a:pt x="184" y="167"/>
                      <a:pt x="175" y="177"/>
                    </a:cubicBezTo>
                    <a:cubicBezTo>
                      <a:pt x="166" y="186"/>
                      <a:pt x="156" y="193"/>
                      <a:pt x="142" y="198"/>
                    </a:cubicBezTo>
                    <a:cubicBezTo>
                      <a:pt x="130" y="203"/>
                      <a:pt x="118" y="207"/>
                      <a:pt x="104" y="207"/>
                    </a:cubicBezTo>
                    <a:close/>
                    <a:moveTo>
                      <a:pt x="35" y="146"/>
                    </a:moveTo>
                    <a:cubicBezTo>
                      <a:pt x="39" y="154"/>
                      <a:pt x="46" y="160"/>
                      <a:pt x="51" y="167"/>
                    </a:cubicBezTo>
                    <a:cubicBezTo>
                      <a:pt x="58" y="172"/>
                      <a:pt x="67" y="175"/>
                      <a:pt x="74" y="179"/>
                    </a:cubicBezTo>
                    <a:cubicBezTo>
                      <a:pt x="72" y="174"/>
                      <a:pt x="70" y="168"/>
                      <a:pt x="69" y="163"/>
                    </a:cubicBezTo>
                    <a:cubicBezTo>
                      <a:pt x="67" y="158"/>
                      <a:pt x="67" y="153"/>
                      <a:pt x="65" y="146"/>
                    </a:cubicBezTo>
                    <a:cubicBezTo>
                      <a:pt x="35" y="146"/>
                      <a:pt x="35" y="146"/>
                      <a:pt x="35" y="146"/>
                    </a:cubicBezTo>
                    <a:close/>
                    <a:moveTo>
                      <a:pt x="23" y="104"/>
                    </a:moveTo>
                    <a:cubicBezTo>
                      <a:pt x="23" y="107"/>
                      <a:pt x="23" y="111"/>
                      <a:pt x="23" y="114"/>
                    </a:cubicBezTo>
                    <a:cubicBezTo>
                      <a:pt x="23" y="118"/>
                      <a:pt x="25" y="119"/>
                      <a:pt x="2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9"/>
                      <a:pt x="62" y="116"/>
                      <a:pt x="62" y="114"/>
                    </a:cubicBezTo>
                    <a:cubicBezTo>
                      <a:pt x="62" y="111"/>
                      <a:pt x="62" y="107"/>
                      <a:pt x="62" y="104"/>
                    </a:cubicBezTo>
                    <a:cubicBezTo>
                      <a:pt x="62" y="100"/>
                      <a:pt x="62" y="97"/>
                      <a:pt x="62" y="95"/>
                    </a:cubicBezTo>
                    <a:cubicBezTo>
                      <a:pt x="62" y="91"/>
                      <a:pt x="62" y="88"/>
                      <a:pt x="62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91"/>
                      <a:pt x="23" y="97"/>
                      <a:pt x="23" y="104"/>
                    </a:cubicBezTo>
                    <a:close/>
                    <a:moveTo>
                      <a:pt x="104" y="25"/>
                    </a:moveTo>
                    <a:cubicBezTo>
                      <a:pt x="100" y="27"/>
                      <a:pt x="98" y="30"/>
                      <a:pt x="98" y="34"/>
                    </a:cubicBezTo>
                    <a:cubicBezTo>
                      <a:pt x="97" y="35"/>
                      <a:pt x="95" y="39"/>
                      <a:pt x="93" y="42"/>
                    </a:cubicBezTo>
                    <a:cubicBezTo>
                      <a:pt x="93" y="46"/>
                      <a:pt x="91" y="49"/>
                      <a:pt x="91" y="53"/>
                    </a:cubicBezTo>
                    <a:cubicBezTo>
                      <a:pt x="90" y="56"/>
                      <a:pt x="90" y="58"/>
                      <a:pt x="88" y="62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16" y="58"/>
                      <a:pt x="116" y="56"/>
                      <a:pt x="114" y="53"/>
                    </a:cubicBezTo>
                    <a:cubicBezTo>
                      <a:pt x="114" y="49"/>
                      <a:pt x="112" y="46"/>
                      <a:pt x="112" y="42"/>
                    </a:cubicBezTo>
                    <a:cubicBezTo>
                      <a:pt x="111" y="39"/>
                      <a:pt x="109" y="35"/>
                      <a:pt x="107" y="34"/>
                    </a:cubicBezTo>
                    <a:cubicBezTo>
                      <a:pt x="105" y="30"/>
                      <a:pt x="105" y="27"/>
                      <a:pt x="104" y="25"/>
                    </a:cubicBezTo>
                    <a:close/>
                    <a:moveTo>
                      <a:pt x="84" y="84"/>
                    </a:moveTo>
                    <a:cubicBezTo>
                      <a:pt x="84" y="88"/>
                      <a:pt x="84" y="91"/>
                      <a:pt x="84" y="95"/>
                    </a:cubicBezTo>
                    <a:cubicBezTo>
                      <a:pt x="84" y="97"/>
                      <a:pt x="84" y="100"/>
                      <a:pt x="84" y="104"/>
                    </a:cubicBezTo>
                    <a:cubicBezTo>
                      <a:pt x="84" y="107"/>
                      <a:pt x="84" y="111"/>
                      <a:pt x="84" y="114"/>
                    </a:cubicBezTo>
                    <a:cubicBezTo>
                      <a:pt x="84" y="116"/>
                      <a:pt x="84" y="119"/>
                      <a:pt x="84" y="123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21" y="119"/>
                      <a:pt x="121" y="116"/>
                      <a:pt x="121" y="114"/>
                    </a:cubicBezTo>
                    <a:cubicBezTo>
                      <a:pt x="121" y="111"/>
                      <a:pt x="121" y="107"/>
                      <a:pt x="121" y="104"/>
                    </a:cubicBezTo>
                    <a:cubicBezTo>
                      <a:pt x="121" y="100"/>
                      <a:pt x="121" y="97"/>
                      <a:pt x="121" y="95"/>
                    </a:cubicBezTo>
                    <a:cubicBezTo>
                      <a:pt x="121" y="91"/>
                      <a:pt x="121" y="88"/>
                      <a:pt x="121" y="84"/>
                    </a:cubicBezTo>
                    <a:cubicBezTo>
                      <a:pt x="84" y="84"/>
                      <a:pt x="84" y="84"/>
                      <a:pt x="84" y="84"/>
                    </a:cubicBezTo>
                    <a:close/>
                    <a:moveTo>
                      <a:pt x="182" y="104"/>
                    </a:moveTo>
                    <a:cubicBezTo>
                      <a:pt x="182" y="97"/>
                      <a:pt x="182" y="91"/>
                      <a:pt x="180" y="84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4" y="88"/>
                      <a:pt x="144" y="91"/>
                      <a:pt x="144" y="95"/>
                    </a:cubicBezTo>
                    <a:cubicBezTo>
                      <a:pt x="144" y="97"/>
                      <a:pt x="144" y="100"/>
                      <a:pt x="144" y="104"/>
                    </a:cubicBezTo>
                    <a:cubicBezTo>
                      <a:pt x="144" y="107"/>
                      <a:pt x="144" y="111"/>
                      <a:pt x="144" y="114"/>
                    </a:cubicBezTo>
                    <a:cubicBezTo>
                      <a:pt x="144" y="116"/>
                      <a:pt x="144" y="119"/>
                      <a:pt x="144" y="123"/>
                    </a:cubicBezTo>
                    <a:cubicBezTo>
                      <a:pt x="180" y="123"/>
                      <a:pt x="180" y="123"/>
                      <a:pt x="180" y="123"/>
                    </a:cubicBezTo>
                    <a:cubicBezTo>
                      <a:pt x="180" y="119"/>
                      <a:pt x="182" y="118"/>
                      <a:pt x="182" y="114"/>
                    </a:cubicBezTo>
                    <a:cubicBezTo>
                      <a:pt x="182" y="111"/>
                      <a:pt x="182" y="107"/>
                      <a:pt x="182" y="104"/>
                    </a:cubicBezTo>
                    <a:close/>
                    <a:moveTo>
                      <a:pt x="104" y="182"/>
                    </a:moveTo>
                    <a:cubicBezTo>
                      <a:pt x="105" y="181"/>
                      <a:pt x="105" y="177"/>
                      <a:pt x="107" y="174"/>
                    </a:cubicBezTo>
                    <a:cubicBezTo>
                      <a:pt x="109" y="172"/>
                      <a:pt x="111" y="168"/>
                      <a:pt x="112" y="165"/>
                    </a:cubicBezTo>
                    <a:cubicBezTo>
                      <a:pt x="112" y="161"/>
                      <a:pt x="114" y="158"/>
                      <a:pt x="114" y="154"/>
                    </a:cubicBezTo>
                    <a:cubicBezTo>
                      <a:pt x="116" y="153"/>
                      <a:pt x="116" y="149"/>
                      <a:pt x="11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90" y="149"/>
                      <a:pt x="90" y="153"/>
                      <a:pt x="91" y="156"/>
                    </a:cubicBezTo>
                    <a:cubicBezTo>
                      <a:pt x="91" y="158"/>
                      <a:pt x="93" y="161"/>
                      <a:pt x="93" y="165"/>
                    </a:cubicBezTo>
                    <a:cubicBezTo>
                      <a:pt x="95" y="168"/>
                      <a:pt x="97" y="172"/>
                      <a:pt x="98" y="174"/>
                    </a:cubicBezTo>
                    <a:cubicBezTo>
                      <a:pt x="100" y="177"/>
                      <a:pt x="100" y="181"/>
                      <a:pt x="104" y="182"/>
                    </a:cubicBezTo>
                    <a:close/>
                    <a:moveTo>
                      <a:pt x="132" y="179"/>
                    </a:moveTo>
                    <a:cubicBezTo>
                      <a:pt x="139" y="175"/>
                      <a:pt x="147" y="172"/>
                      <a:pt x="154" y="167"/>
                    </a:cubicBezTo>
                    <a:cubicBezTo>
                      <a:pt x="159" y="160"/>
                      <a:pt x="166" y="154"/>
                      <a:pt x="170" y="146"/>
                    </a:cubicBezTo>
                    <a:cubicBezTo>
                      <a:pt x="140" y="146"/>
                      <a:pt x="140" y="146"/>
                      <a:pt x="140" y="146"/>
                    </a:cubicBezTo>
                    <a:cubicBezTo>
                      <a:pt x="139" y="153"/>
                      <a:pt x="139" y="158"/>
                      <a:pt x="137" y="163"/>
                    </a:cubicBezTo>
                    <a:cubicBezTo>
                      <a:pt x="135" y="168"/>
                      <a:pt x="133" y="174"/>
                      <a:pt x="132" y="179"/>
                    </a:cubicBezTo>
                    <a:close/>
                    <a:moveTo>
                      <a:pt x="172" y="62"/>
                    </a:moveTo>
                    <a:cubicBezTo>
                      <a:pt x="166" y="55"/>
                      <a:pt x="161" y="48"/>
                      <a:pt x="154" y="42"/>
                    </a:cubicBezTo>
                    <a:cubicBezTo>
                      <a:pt x="147" y="35"/>
                      <a:pt x="139" y="32"/>
                      <a:pt x="132" y="28"/>
                    </a:cubicBezTo>
                    <a:cubicBezTo>
                      <a:pt x="133" y="34"/>
                      <a:pt x="135" y="39"/>
                      <a:pt x="137" y="44"/>
                    </a:cubicBezTo>
                    <a:cubicBezTo>
                      <a:pt x="139" y="49"/>
                      <a:pt x="139" y="56"/>
                      <a:pt x="140" y="62"/>
                    </a:cubicBezTo>
                    <a:cubicBezTo>
                      <a:pt x="172" y="62"/>
                      <a:pt x="172" y="62"/>
                      <a:pt x="172" y="62"/>
                    </a:cubicBezTo>
                    <a:close/>
                    <a:moveTo>
                      <a:pt x="74" y="28"/>
                    </a:moveTo>
                    <a:cubicBezTo>
                      <a:pt x="67" y="32"/>
                      <a:pt x="58" y="35"/>
                      <a:pt x="51" y="42"/>
                    </a:cubicBezTo>
                    <a:cubicBezTo>
                      <a:pt x="46" y="48"/>
                      <a:pt x="39" y="55"/>
                      <a:pt x="3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7" y="56"/>
                      <a:pt x="67" y="49"/>
                      <a:pt x="69" y="44"/>
                    </a:cubicBezTo>
                    <a:cubicBezTo>
                      <a:pt x="70" y="39"/>
                      <a:pt x="72" y="34"/>
                      <a:pt x="74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04B1B90-94F8-40C3-9DD8-C5B03AF7C6FA}"/>
                </a:ext>
              </a:extLst>
            </p:cNvPr>
            <p:cNvSpPr txBox="1"/>
            <p:nvPr/>
          </p:nvSpPr>
          <p:spPr>
            <a:xfrm>
              <a:off x="7516637" y="1371860"/>
              <a:ext cx="957442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Site A</a:t>
              </a:r>
              <a:endParaRPr lang="LID4096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E5FB346-E54F-4894-954B-A136A4E2120A}"/>
              </a:ext>
            </a:extLst>
          </p:cNvPr>
          <p:cNvGrpSpPr/>
          <p:nvPr/>
        </p:nvGrpSpPr>
        <p:grpSpPr>
          <a:xfrm>
            <a:off x="6883264" y="2676404"/>
            <a:ext cx="3499362" cy="2021055"/>
            <a:chOff x="6851260" y="1371860"/>
            <a:chExt cx="3499362" cy="2021055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965B426-1E41-4AFB-9EC8-1ED189FE6F49}"/>
                </a:ext>
              </a:extLst>
            </p:cNvPr>
            <p:cNvSpPr/>
            <p:nvPr/>
          </p:nvSpPr>
          <p:spPr bwMode="auto">
            <a:xfrm>
              <a:off x="6851260" y="1412595"/>
              <a:ext cx="3499362" cy="198032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LID4096" err="1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C0D953-0F0B-4D15-93D8-F3660807AB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11420" y="1498782"/>
              <a:ext cx="543559" cy="393905"/>
              <a:chOff x="689910" y="4654336"/>
              <a:chExt cx="302278" cy="205637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5130A947-14A4-4340-B833-2D83C1CE9485}"/>
                  </a:ext>
                </a:extLst>
              </p:cNvPr>
              <p:cNvGrpSpPr/>
              <p:nvPr/>
            </p:nvGrpSpPr>
            <p:grpSpPr>
              <a:xfrm>
                <a:off x="689910" y="4654336"/>
                <a:ext cx="242678" cy="175179"/>
                <a:chOff x="673036" y="4654336"/>
                <a:chExt cx="242678" cy="175179"/>
              </a:xfrm>
              <a:grpFill/>
            </p:grpSpPr>
            <p:sp>
              <p:nvSpPr>
                <p:cNvPr id="101" name="Rectangle 2050">
                  <a:extLst>
                    <a:ext uri="{FF2B5EF4-FFF2-40B4-BE49-F238E27FC236}">
                      <a16:creationId xmlns:a16="http://schemas.microsoft.com/office/drawing/2014/main" id="{C92ECDEC-6714-4633-9478-C3DF4472D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2" y="4794961"/>
                  <a:ext cx="14464" cy="30536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2" name="Rectangle 2051">
                  <a:extLst>
                    <a:ext uri="{FF2B5EF4-FFF2-40B4-BE49-F238E27FC236}">
                      <a16:creationId xmlns:a16="http://schemas.microsoft.com/office/drawing/2014/main" id="{BDAB30D9-BDE0-4140-8566-5946313A0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7" y="4814247"/>
                  <a:ext cx="75536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3" name="Freeform 2052">
                  <a:extLst>
                    <a:ext uri="{FF2B5EF4-FFF2-40B4-BE49-F238E27FC236}">
                      <a16:creationId xmlns:a16="http://schemas.microsoft.com/office/drawing/2014/main" id="{B50B557E-47A4-489E-A035-C1B0C4DA6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036" y="4654336"/>
                  <a:ext cx="242678" cy="151875"/>
                </a:xfrm>
                <a:custGeom>
                  <a:avLst/>
                  <a:gdLst>
                    <a:gd name="T0" fmla="*/ 186 w 302"/>
                    <a:gd name="T1" fmla="*/ 189 h 189"/>
                    <a:gd name="T2" fmla="*/ 0 w 302"/>
                    <a:gd name="T3" fmla="*/ 189 h 189"/>
                    <a:gd name="T4" fmla="*/ 0 w 302"/>
                    <a:gd name="T5" fmla="*/ 0 h 189"/>
                    <a:gd name="T6" fmla="*/ 302 w 302"/>
                    <a:gd name="T7" fmla="*/ 0 h 189"/>
                    <a:gd name="T8" fmla="*/ 302 w 302"/>
                    <a:gd name="T9" fmla="*/ 66 h 189"/>
                    <a:gd name="T10" fmla="*/ 283 w 302"/>
                    <a:gd name="T11" fmla="*/ 66 h 189"/>
                    <a:gd name="T12" fmla="*/ 283 w 302"/>
                    <a:gd name="T13" fmla="*/ 19 h 189"/>
                    <a:gd name="T14" fmla="*/ 19 w 302"/>
                    <a:gd name="T15" fmla="*/ 19 h 189"/>
                    <a:gd name="T16" fmla="*/ 19 w 302"/>
                    <a:gd name="T17" fmla="*/ 170 h 189"/>
                    <a:gd name="T18" fmla="*/ 186 w 302"/>
                    <a:gd name="T19" fmla="*/ 170 h 189"/>
                    <a:gd name="T20" fmla="*/ 186 w 302"/>
                    <a:gd name="T21" fmla="*/ 18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2" h="189">
                      <a:moveTo>
                        <a:pt x="186" y="189"/>
                      </a:moveTo>
                      <a:lnTo>
                        <a:pt x="0" y="189"/>
                      </a:lnTo>
                      <a:lnTo>
                        <a:pt x="0" y="0"/>
                      </a:lnTo>
                      <a:lnTo>
                        <a:pt x="302" y="0"/>
                      </a:lnTo>
                      <a:lnTo>
                        <a:pt x="302" y="66"/>
                      </a:lnTo>
                      <a:lnTo>
                        <a:pt x="283" y="66"/>
                      </a:lnTo>
                      <a:lnTo>
                        <a:pt x="283" y="19"/>
                      </a:lnTo>
                      <a:lnTo>
                        <a:pt x="19" y="19"/>
                      </a:lnTo>
                      <a:lnTo>
                        <a:pt x="19" y="170"/>
                      </a:lnTo>
                      <a:lnTo>
                        <a:pt x="186" y="170"/>
                      </a:lnTo>
                      <a:lnTo>
                        <a:pt x="186" y="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4" name="Rectangle 2053">
                  <a:extLst>
                    <a:ext uri="{FF2B5EF4-FFF2-40B4-BE49-F238E27FC236}">
                      <a16:creationId xmlns:a16="http://schemas.microsoft.com/office/drawing/2014/main" id="{E2EEFAAB-4F2B-40A6-93D8-0C762EE9F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071" y="4737908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5" name="Rectangle 2054">
                  <a:extLst>
                    <a:ext uri="{FF2B5EF4-FFF2-40B4-BE49-F238E27FC236}">
                      <a16:creationId xmlns:a16="http://schemas.microsoft.com/office/drawing/2014/main" id="{7DCE342A-E94C-4D38-A831-3939AEF07B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071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6" name="Rectangle 2055">
                  <a:extLst>
                    <a:ext uri="{FF2B5EF4-FFF2-40B4-BE49-F238E27FC236}">
                      <a16:creationId xmlns:a16="http://schemas.microsoft.com/office/drawing/2014/main" id="{CA54BCF8-0C38-43A8-B3FE-3BB722B9FF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7" y="4737908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7" name="Rectangle 2056">
                  <a:extLst>
                    <a:ext uri="{FF2B5EF4-FFF2-40B4-BE49-F238E27FC236}">
                      <a16:creationId xmlns:a16="http://schemas.microsoft.com/office/drawing/2014/main" id="{4C0A1D63-356B-450F-9B47-E9D4A8B976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7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8" name="Rectangle 2057">
                  <a:extLst>
                    <a:ext uri="{FF2B5EF4-FFF2-40B4-BE49-F238E27FC236}">
                      <a16:creationId xmlns:a16="http://schemas.microsoft.com/office/drawing/2014/main" id="{5E576A64-6A6F-4154-990A-A3B6FA0090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2" y="4737908"/>
                  <a:ext cx="14464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09" name="Rectangle 2058">
                  <a:extLst>
                    <a:ext uri="{FF2B5EF4-FFF2-40B4-BE49-F238E27FC236}">
                      <a16:creationId xmlns:a16="http://schemas.microsoft.com/office/drawing/2014/main" id="{D2AB0C88-BC17-4820-A3E9-8CCB5CCBE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2" y="4707372"/>
                  <a:ext cx="14464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0" name="Rectangle 2059">
                  <a:extLst>
                    <a:ext uri="{FF2B5EF4-FFF2-40B4-BE49-F238E27FC236}">
                      <a16:creationId xmlns:a16="http://schemas.microsoft.com/office/drawing/2014/main" id="{6B3F8EF1-3A11-4188-96B4-412AB89C33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875" y="4737908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1" name="Rectangle 2060">
                  <a:extLst>
                    <a:ext uri="{FF2B5EF4-FFF2-40B4-BE49-F238E27FC236}">
                      <a16:creationId xmlns:a16="http://schemas.microsoft.com/office/drawing/2014/main" id="{21EDB697-5C7E-481F-B7B6-BE4A2EE2C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875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2" name="Rectangle 2061">
                  <a:extLst>
                    <a:ext uri="{FF2B5EF4-FFF2-40B4-BE49-F238E27FC236}">
                      <a16:creationId xmlns:a16="http://schemas.microsoft.com/office/drawing/2014/main" id="{D60F896B-5F08-447B-ADC3-287C9A3D34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410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643FBAC3-F7A2-4A33-B019-ADAD98CCBE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075" y="4720273"/>
                <a:ext cx="138113" cy="139700"/>
              </a:xfrm>
              <a:custGeom>
                <a:avLst/>
                <a:gdLst>
                  <a:gd name="T0" fmla="*/ 63 w 205"/>
                  <a:gd name="T1" fmla="*/ 198 h 207"/>
                  <a:gd name="T2" fmla="*/ 7 w 205"/>
                  <a:gd name="T3" fmla="*/ 144 h 207"/>
                  <a:gd name="T4" fmla="*/ 7 w 205"/>
                  <a:gd name="T5" fmla="*/ 63 h 207"/>
                  <a:gd name="T6" fmla="*/ 63 w 205"/>
                  <a:gd name="T7" fmla="*/ 9 h 207"/>
                  <a:gd name="T8" fmla="*/ 142 w 205"/>
                  <a:gd name="T9" fmla="*/ 9 h 207"/>
                  <a:gd name="T10" fmla="*/ 198 w 205"/>
                  <a:gd name="T11" fmla="*/ 63 h 207"/>
                  <a:gd name="T12" fmla="*/ 198 w 205"/>
                  <a:gd name="T13" fmla="*/ 144 h 207"/>
                  <a:gd name="T14" fmla="*/ 142 w 205"/>
                  <a:gd name="T15" fmla="*/ 198 h 207"/>
                  <a:gd name="T16" fmla="*/ 35 w 205"/>
                  <a:gd name="T17" fmla="*/ 146 h 207"/>
                  <a:gd name="T18" fmla="*/ 74 w 205"/>
                  <a:gd name="T19" fmla="*/ 179 h 207"/>
                  <a:gd name="T20" fmla="*/ 65 w 205"/>
                  <a:gd name="T21" fmla="*/ 146 h 207"/>
                  <a:gd name="T22" fmla="*/ 23 w 205"/>
                  <a:gd name="T23" fmla="*/ 104 h 207"/>
                  <a:gd name="T24" fmla="*/ 25 w 205"/>
                  <a:gd name="T25" fmla="*/ 123 h 207"/>
                  <a:gd name="T26" fmla="*/ 62 w 205"/>
                  <a:gd name="T27" fmla="*/ 114 h 207"/>
                  <a:gd name="T28" fmla="*/ 62 w 205"/>
                  <a:gd name="T29" fmla="*/ 95 h 207"/>
                  <a:gd name="T30" fmla="*/ 25 w 205"/>
                  <a:gd name="T31" fmla="*/ 84 h 207"/>
                  <a:gd name="T32" fmla="*/ 104 w 205"/>
                  <a:gd name="T33" fmla="*/ 25 h 207"/>
                  <a:gd name="T34" fmla="*/ 93 w 205"/>
                  <a:gd name="T35" fmla="*/ 42 h 207"/>
                  <a:gd name="T36" fmla="*/ 88 w 205"/>
                  <a:gd name="T37" fmla="*/ 62 h 207"/>
                  <a:gd name="T38" fmla="*/ 114 w 205"/>
                  <a:gd name="T39" fmla="*/ 53 h 207"/>
                  <a:gd name="T40" fmla="*/ 107 w 205"/>
                  <a:gd name="T41" fmla="*/ 34 h 207"/>
                  <a:gd name="T42" fmla="*/ 84 w 205"/>
                  <a:gd name="T43" fmla="*/ 84 h 207"/>
                  <a:gd name="T44" fmla="*/ 84 w 205"/>
                  <a:gd name="T45" fmla="*/ 104 h 207"/>
                  <a:gd name="T46" fmla="*/ 84 w 205"/>
                  <a:gd name="T47" fmla="*/ 123 h 207"/>
                  <a:gd name="T48" fmla="*/ 121 w 205"/>
                  <a:gd name="T49" fmla="*/ 114 h 207"/>
                  <a:gd name="T50" fmla="*/ 121 w 205"/>
                  <a:gd name="T51" fmla="*/ 95 h 207"/>
                  <a:gd name="T52" fmla="*/ 84 w 205"/>
                  <a:gd name="T53" fmla="*/ 84 h 207"/>
                  <a:gd name="T54" fmla="*/ 180 w 205"/>
                  <a:gd name="T55" fmla="*/ 84 h 207"/>
                  <a:gd name="T56" fmla="*/ 144 w 205"/>
                  <a:gd name="T57" fmla="*/ 95 h 207"/>
                  <a:gd name="T58" fmla="*/ 144 w 205"/>
                  <a:gd name="T59" fmla="*/ 114 h 207"/>
                  <a:gd name="T60" fmla="*/ 180 w 205"/>
                  <a:gd name="T61" fmla="*/ 123 h 207"/>
                  <a:gd name="T62" fmla="*/ 182 w 205"/>
                  <a:gd name="T63" fmla="*/ 104 h 207"/>
                  <a:gd name="T64" fmla="*/ 107 w 205"/>
                  <a:gd name="T65" fmla="*/ 174 h 207"/>
                  <a:gd name="T66" fmla="*/ 114 w 205"/>
                  <a:gd name="T67" fmla="*/ 154 h 207"/>
                  <a:gd name="T68" fmla="*/ 88 w 205"/>
                  <a:gd name="T69" fmla="*/ 146 h 207"/>
                  <a:gd name="T70" fmla="*/ 93 w 205"/>
                  <a:gd name="T71" fmla="*/ 165 h 207"/>
                  <a:gd name="T72" fmla="*/ 104 w 205"/>
                  <a:gd name="T73" fmla="*/ 182 h 207"/>
                  <a:gd name="T74" fmla="*/ 154 w 205"/>
                  <a:gd name="T75" fmla="*/ 167 h 207"/>
                  <a:gd name="T76" fmla="*/ 140 w 205"/>
                  <a:gd name="T77" fmla="*/ 146 h 207"/>
                  <a:gd name="T78" fmla="*/ 132 w 205"/>
                  <a:gd name="T79" fmla="*/ 179 h 207"/>
                  <a:gd name="T80" fmla="*/ 154 w 205"/>
                  <a:gd name="T81" fmla="*/ 42 h 207"/>
                  <a:gd name="T82" fmla="*/ 137 w 205"/>
                  <a:gd name="T83" fmla="*/ 44 h 207"/>
                  <a:gd name="T84" fmla="*/ 172 w 205"/>
                  <a:gd name="T85" fmla="*/ 62 h 207"/>
                  <a:gd name="T86" fmla="*/ 51 w 205"/>
                  <a:gd name="T87" fmla="*/ 42 h 207"/>
                  <a:gd name="T88" fmla="*/ 65 w 205"/>
                  <a:gd name="T89" fmla="*/ 62 h 207"/>
                  <a:gd name="T90" fmla="*/ 74 w 205"/>
                  <a:gd name="T91" fmla="*/ 2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5" h="207">
                    <a:moveTo>
                      <a:pt x="104" y="207"/>
                    </a:moveTo>
                    <a:cubicBezTo>
                      <a:pt x="88" y="207"/>
                      <a:pt x="76" y="203"/>
                      <a:pt x="63" y="198"/>
                    </a:cubicBezTo>
                    <a:cubicBezTo>
                      <a:pt x="49" y="193"/>
                      <a:pt x="39" y="186"/>
                      <a:pt x="30" y="177"/>
                    </a:cubicBezTo>
                    <a:cubicBezTo>
                      <a:pt x="21" y="167"/>
                      <a:pt x="13" y="156"/>
                      <a:pt x="7" y="144"/>
                    </a:cubicBezTo>
                    <a:cubicBezTo>
                      <a:pt x="2" y="132"/>
                      <a:pt x="0" y="118"/>
                      <a:pt x="0" y="104"/>
                    </a:cubicBezTo>
                    <a:cubicBezTo>
                      <a:pt x="0" y="90"/>
                      <a:pt x="2" y="76"/>
                      <a:pt x="7" y="63"/>
                    </a:cubicBezTo>
                    <a:cubicBezTo>
                      <a:pt x="13" y="51"/>
                      <a:pt x="21" y="41"/>
                      <a:pt x="30" y="30"/>
                    </a:cubicBezTo>
                    <a:cubicBezTo>
                      <a:pt x="39" y="21"/>
                      <a:pt x="49" y="14"/>
                      <a:pt x="63" y="9"/>
                    </a:cubicBezTo>
                    <a:cubicBezTo>
                      <a:pt x="76" y="4"/>
                      <a:pt x="88" y="0"/>
                      <a:pt x="104" y="0"/>
                    </a:cubicBezTo>
                    <a:cubicBezTo>
                      <a:pt x="118" y="0"/>
                      <a:pt x="130" y="4"/>
                      <a:pt x="142" y="9"/>
                    </a:cubicBezTo>
                    <a:cubicBezTo>
                      <a:pt x="156" y="14"/>
                      <a:pt x="166" y="21"/>
                      <a:pt x="175" y="30"/>
                    </a:cubicBezTo>
                    <a:cubicBezTo>
                      <a:pt x="184" y="41"/>
                      <a:pt x="193" y="51"/>
                      <a:pt x="198" y="63"/>
                    </a:cubicBezTo>
                    <a:cubicBezTo>
                      <a:pt x="203" y="76"/>
                      <a:pt x="205" y="90"/>
                      <a:pt x="205" y="104"/>
                    </a:cubicBezTo>
                    <a:cubicBezTo>
                      <a:pt x="205" y="118"/>
                      <a:pt x="203" y="132"/>
                      <a:pt x="198" y="144"/>
                    </a:cubicBezTo>
                    <a:cubicBezTo>
                      <a:pt x="193" y="156"/>
                      <a:pt x="184" y="167"/>
                      <a:pt x="175" y="177"/>
                    </a:cubicBezTo>
                    <a:cubicBezTo>
                      <a:pt x="166" y="186"/>
                      <a:pt x="156" y="193"/>
                      <a:pt x="142" y="198"/>
                    </a:cubicBezTo>
                    <a:cubicBezTo>
                      <a:pt x="130" y="203"/>
                      <a:pt x="118" y="207"/>
                      <a:pt x="104" y="207"/>
                    </a:cubicBezTo>
                    <a:close/>
                    <a:moveTo>
                      <a:pt x="35" y="146"/>
                    </a:moveTo>
                    <a:cubicBezTo>
                      <a:pt x="39" y="154"/>
                      <a:pt x="46" y="160"/>
                      <a:pt x="51" y="167"/>
                    </a:cubicBezTo>
                    <a:cubicBezTo>
                      <a:pt x="58" y="172"/>
                      <a:pt x="67" y="175"/>
                      <a:pt x="74" y="179"/>
                    </a:cubicBezTo>
                    <a:cubicBezTo>
                      <a:pt x="72" y="174"/>
                      <a:pt x="70" y="168"/>
                      <a:pt x="69" y="163"/>
                    </a:cubicBezTo>
                    <a:cubicBezTo>
                      <a:pt x="67" y="158"/>
                      <a:pt x="67" y="153"/>
                      <a:pt x="65" y="146"/>
                    </a:cubicBezTo>
                    <a:cubicBezTo>
                      <a:pt x="35" y="146"/>
                      <a:pt x="35" y="146"/>
                      <a:pt x="35" y="146"/>
                    </a:cubicBezTo>
                    <a:close/>
                    <a:moveTo>
                      <a:pt x="23" y="104"/>
                    </a:moveTo>
                    <a:cubicBezTo>
                      <a:pt x="23" y="107"/>
                      <a:pt x="23" y="111"/>
                      <a:pt x="23" y="114"/>
                    </a:cubicBezTo>
                    <a:cubicBezTo>
                      <a:pt x="23" y="118"/>
                      <a:pt x="25" y="119"/>
                      <a:pt x="2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9"/>
                      <a:pt x="62" y="116"/>
                      <a:pt x="62" y="114"/>
                    </a:cubicBezTo>
                    <a:cubicBezTo>
                      <a:pt x="62" y="111"/>
                      <a:pt x="62" y="107"/>
                      <a:pt x="62" y="104"/>
                    </a:cubicBezTo>
                    <a:cubicBezTo>
                      <a:pt x="62" y="100"/>
                      <a:pt x="62" y="97"/>
                      <a:pt x="62" y="95"/>
                    </a:cubicBezTo>
                    <a:cubicBezTo>
                      <a:pt x="62" y="91"/>
                      <a:pt x="62" y="88"/>
                      <a:pt x="62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91"/>
                      <a:pt x="23" y="97"/>
                      <a:pt x="23" y="104"/>
                    </a:cubicBezTo>
                    <a:close/>
                    <a:moveTo>
                      <a:pt x="104" y="25"/>
                    </a:moveTo>
                    <a:cubicBezTo>
                      <a:pt x="100" y="27"/>
                      <a:pt x="98" y="30"/>
                      <a:pt x="98" y="34"/>
                    </a:cubicBezTo>
                    <a:cubicBezTo>
                      <a:pt x="97" y="35"/>
                      <a:pt x="95" y="39"/>
                      <a:pt x="93" y="42"/>
                    </a:cubicBezTo>
                    <a:cubicBezTo>
                      <a:pt x="93" y="46"/>
                      <a:pt x="91" y="49"/>
                      <a:pt x="91" y="53"/>
                    </a:cubicBezTo>
                    <a:cubicBezTo>
                      <a:pt x="90" y="56"/>
                      <a:pt x="90" y="58"/>
                      <a:pt x="88" y="62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16" y="58"/>
                      <a:pt x="116" y="56"/>
                      <a:pt x="114" y="53"/>
                    </a:cubicBezTo>
                    <a:cubicBezTo>
                      <a:pt x="114" y="49"/>
                      <a:pt x="112" y="46"/>
                      <a:pt x="112" y="42"/>
                    </a:cubicBezTo>
                    <a:cubicBezTo>
                      <a:pt x="111" y="39"/>
                      <a:pt x="109" y="35"/>
                      <a:pt x="107" y="34"/>
                    </a:cubicBezTo>
                    <a:cubicBezTo>
                      <a:pt x="105" y="30"/>
                      <a:pt x="105" y="27"/>
                      <a:pt x="104" y="25"/>
                    </a:cubicBezTo>
                    <a:close/>
                    <a:moveTo>
                      <a:pt x="84" y="84"/>
                    </a:moveTo>
                    <a:cubicBezTo>
                      <a:pt x="84" y="88"/>
                      <a:pt x="84" y="91"/>
                      <a:pt x="84" y="95"/>
                    </a:cubicBezTo>
                    <a:cubicBezTo>
                      <a:pt x="84" y="97"/>
                      <a:pt x="84" y="100"/>
                      <a:pt x="84" y="104"/>
                    </a:cubicBezTo>
                    <a:cubicBezTo>
                      <a:pt x="84" y="107"/>
                      <a:pt x="84" y="111"/>
                      <a:pt x="84" y="114"/>
                    </a:cubicBezTo>
                    <a:cubicBezTo>
                      <a:pt x="84" y="116"/>
                      <a:pt x="84" y="119"/>
                      <a:pt x="84" y="123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21" y="119"/>
                      <a:pt x="121" y="116"/>
                      <a:pt x="121" y="114"/>
                    </a:cubicBezTo>
                    <a:cubicBezTo>
                      <a:pt x="121" y="111"/>
                      <a:pt x="121" y="107"/>
                      <a:pt x="121" y="104"/>
                    </a:cubicBezTo>
                    <a:cubicBezTo>
                      <a:pt x="121" y="100"/>
                      <a:pt x="121" y="97"/>
                      <a:pt x="121" y="95"/>
                    </a:cubicBezTo>
                    <a:cubicBezTo>
                      <a:pt x="121" y="91"/>
                      <a:pt x="121" y="88"/>
                      <a:pt x="121" y="84"/>
                    </a:cubicBezTo>
                    <a:cubicBezTo>
                      <a:pt x="84" y="84"/>
                      <a:pt x="84" y="84"/>
                      <a:pt x="84" y="84"/>
                    </a:cubicBezTo>
                    <a:close/>
                    <a:moveTo>
                      <a:pt x="182" y="104"/>
                    </a:moveTo>
                    <a:cubicBezTo>
                      <a:pt x="182" y="97"/>
                      <a:pt x="182" y="91"/>
                      <a:pt x="180" y="84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4" y="88"/>
                      <a:pt x="144" y="91"/>
                      <a:pt x="144" y="95"/>
                    </a:cubicBezTo>
                    <a:cubicBezTo>
                      <a:pt x="144" y="97"/>
                      <a:pt x="144" y="100"/>
                      <a:pt x="144" y="104"/>
                    </a:cubicBezTo>
                    <a:cubicBezTo>
                      <a:pt x="144" y="107"/>
                      <a:pt x="144" y="111"/>
                      <a:pt x="144" y="114"/>
                    </a:cubicBezTo>
                    <a:cubicBezTo>
                      <a:pt x="144" y="116"/>
                      <a:pt x="144" y="119"/>
                      <a:pt x="144" y="123"/>
                    </a:cubicBezTo>
                    <a:cubicBezTo>
                      <a:pt x="180" y="123"/>
                      <a:pt x="180" y="123"/>
                      <a:pt x="180" y="123"/>
                    </a:cubicBezTo>
                    <a:cubicBezTo>
                      <a:pt x="180" y="119"/>
                      <a:pt x="182" y="118"/>
                      <a:pt x="182" y="114"/>
                    </a:cubicBezTo>
                    <a:cubicBezTo>
                      <a:pt x="182" y="111"/>
                      <a:pt x="182" y="107"/>
                      <a:pt x="182" y="104"/>
                    </a:cubicBezTo>
                    <a:close/>
                    <a:moveTo>
                      <a:pt x="104" y="182"/>
                    </a:moveTo>
                    <a:cubicBezTo>
                      <a:pt x="105" y="181"/>
                      <a:pt x="105" y="177"/>
                      <a:pt x="107" y="174"/>
                    </a:cubicBezTo>
                    <a:cubicBezTo>
                      <a:pt x="109" y="172"/>
                      <a:pt x="111" y="168"/>
                      <a:pt x="112" y="165"/>
                    </a:cubicBezTo>
                    <a:cubicBezTo>
                      <a:pt x="112" y="161"/>
                      <a:pt x="114" y="158"/>
                      <a:pt x="114" y="154"/>
                    </a:cubicBezTo>
                    <a:cubicBezTo>
                      <a:pt x="116" y="153"/>
                      <a:pt x="116" y="149"/>
                      <a:pt x="11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90" y="149"/>
                      <a:pt x="90" y="153"/>
                      <a:pt x="91" y="156"/>
                    </a:cubicBezTo>
                    <a:cubicBezTo>
                      <a:pt x="91" y="158"/>
                      <a:pt x="93" y="161"/>
                      <a:pt x="93" y="165"/>
                    </a:cubicBezTo>
                    <a:cubicBezTo>
                      <a:pt x="95" y="168"/>
                      <a:pt x="97" y="172"/>
                      <a:pt x="98" y="174"/>
                    </a:cubicBezTo>
                    <a:cubicBezTo>
                      <a:pt x="100" y="177"/>
                      <a:pt x="100" y="181"/>
                      <a:pt x="104" y="182"/>
                    </a:cubicBezTo>
                    <a:close/>
                    <a:moveTo>
                      <a:pt x="132" y="179"/>
                    </a:moveTo>
                    <a:cubicBezTo>
                      <a:pt x="139" y="175"/>
                      <a:pt x="147" y="172"/>
                      <a:pt x="154" y="167"/>
                    </a:cubicBezTo>
                    <a:cubicBezTo>
                      <a:pt x="159" y="160"/>
                      <a:pt x="166" y="154"/>
                      <a:pt x="170" y="146"/>
                    </a:cubicBezTo>
                    <a:cubicBezTo>
                      <a:pt x="140" y="146"/>
                      <a:pt x="140" y="146"/>
                      <a:pt x="140" y="146"/>
                    </a:cubicBezTo>
                    <a:cubicBezTo>
                      <a:pt x="139" y="153"/>
                      <a:pt x="139" y="158"/>
                      <a:pt x="137" y="163"/>
                    </a:cubicBezTo>
                    <a:cubicBezTo>
                      <a:pt x="135" y="168"/>
                      <a:pt x="133" y="174"/>
                      <a:pt x="132" y="179"/>
                    </a:cubicBezTo>
                    <a:close/>
                    <a:moveTo>
                      <a:pt x="172" y="62"/>
                    </a:moveTo>
                    <a:cubicBezTo>
                      <a:pt x="166" y="55"/>
                      <a:pt x="161" y="48"/>
                      <a:pt x="154" y="42"/>
                    </a:cubicBezTo>
                    <a:cubicBezTo>
                      <a:pt x="147" y="35"/>
                      <a:pt x="139" y="32"/>
                      <a:pt x="132" y="28"/>
                    </a:cubicBezTo>
                    <a:cubicBezTo>
                      <a:pt x="133" y="34"/>
                      <a:pt x="135" y="39"/>
                      <a:pt x="137" y="44"/>
                    </a:cubicBezTo>
                    <a:cubicBezTo>
                      <a:pt x="139" y="49"/>
                      <a:pt x="139" y="56"/>
                      <a:pt x="140" y="62"/>
                    </a:cubicBezTo>
                    <a:cubicBezTo>
                      <a:pt x="172" y="62"/>
                      <a:pt x="172" y="62"/>
                      <a:pt x="172" y="62"/>
                    </a:cubicBezTo>
                    <a:close/>
                    <a:moveTo>
                      <a:pt x="74" y="28"/>
                    </a:moveTo>
                    <a:cubicBezTo>
                      <a:pt x="67" y="32"/>
                      <a:pt x="58" y="35"/>
                      <a:pt x="51" y="42"/>
                    </a:cubicBezTo>
                    <a:cubicBezTo>
                      <a:pt x="46" y="48"/>
                      <a:pt x="39" y="55"/>
                      <a:pt x="3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7" y="56"/>
                      <a:pt x="67" y="49"/>
                      <a:pt x="69" y="44"/>
                    </a:cubicBezTo>
                    <a:cubicBezTo>
                      <a:pt x="70" y="39"/>
                      <a:pt x="72" y="34"/>
                      <a:pt x="74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A48865C-F3BE-4CB0-B784-589C8344165F}"/>
                </a:ext>
              </a:extLst>
            </p:cNvPr>
            <p:cNvSpPr txBox="1"/>
            <p:nvPr/>
          </p:nvSpPr>
          <p:spPr>
            <a:xfrm>
              <a:off x="7516637" y="1371860"/>
              <a:ext cx="957442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Site A</a:t>
              </a:r>
              <a:endParaRPr lang="LID4096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2775216-B498-4E64-BD1C-09008960A67E}"/>
              </a:ext>
            </a:extLst>
          </p:cNvPr>
          <p:cNvGrpSpPr/>
          <p:nvPr/>
        </p:nvGrpSpPr>
        <p:grpSpPr>
          <a:xfrm>
            <a:off x="6851260" y="4883792"/>
            <a:ext cx="5342264" cy="1765564"/>
            <a:chOff x="6851260" y="1371860"/>
            <a:chExt cx="5342264" cy="176556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28C4FA8-7CD0-4D9A-BFDF-67765092075C}"/>
                </a:ext>
              </a:extLst>
            </p:cNvPr>
            <p:cNvSpPr/>
            <p:nvPr/>
          </p:nvSpPr>
          <p:spPr bwMode="auto">
            <a:xfrm>
              <a:off x="6851260" y="1412595"/>
              <a:ext cx="5342264" cy="1724829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LID4096" err="1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7EBA956-FBDB-4AC4-B8E7-11ADE1525D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11420" y="1498782"/>
              <a:ext cx="543559" cy="393905"/>
              <a:chOff x="689910" y="4654336"/>
              <a:chExt cx="302278" cy="205637"/>
            </a:xfrm>
            <a:solidFill>
              <a:schemeClr val="tx1">
                <a:lumMod val="75000"/>
                <a:lumOff val="25000"/>
              </a:schemeClr>
            </a:solidFill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1C30B327-1400-4023-AB26-8AA7D519C332}"/>
                  </a:ext>
                </a:extLst>
              </p:cNvPr>
              <p:cNvGrpSpPr/>
              <p:nvPr/>
            </p:nvGrpSpPr>
            <p:grpSpPr>
              <a:xfrm>
                <a:off x="689910" y="4654336"/>
                <a:ext cx="242678" cy="175179"/>
                <a:chOff x="673036" y="4654336"/>
                <a:chExt cx="242678" cy="175179"/>
              </a:xfrm>
              <a:grpFill/>
            </p:grpSpPr>
            <p:sp>
              <p:nvSpPr>
                <p:cNvPr id="119" name="Rectangle 2050">
                  <a:extLst>
                    <a:ext uri="{FF2B5EF4-FFF2-40B4-BE49-F238E27FC236}">
                      <a16:creationId xmlns:a16="http://schemas.microsoft.com/office/drawing/2014/main" id="{D147181E-1FDD-436B-BB93-6AE70D05F5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2" y="4794961"/>
                  <a:ext cx="14464" cy="30536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0" name="Rectangle 2051">
                  <a:extLst>
                    <a:ext uri="{FF2B5EF4-FFF2-40B4-BE49-F238E27FC236}">
                      <a16:creationId xmlns:a16="http://schemas.microsoft.com/office/drawing/2014/main" id="{F28C57ED-61DD-4CC2-835D-EEC04D32B7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7" y="4814247"/>
                  <a:ext cx="75536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1" name="Freeform 2052">
                  <a:extLst>
                    <a:ext uri="{FF2B5EF4-FFF2-40B4-BE49-F238E27FC236}">
                      <a16:creationId xmlns:a16="http://schemas.microsoft.com/office/drawing/2014/main" id="{B8643F6B-8AED-4DAC-B893-E836BB0E3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3036" y="4654336"/>
                  <a:ext cx="242678" cy="151875"/>
                </a:xfrm>
                <a:custGeom>
                  <a:avLst/>
                  <a:gdLst>
                    <a:gd name="T0" fmla="*/ 186 w 302"/>
                    <a:gd name="T1" fmla="*/ 189 h 189"/>
                    <a:gd name="T2" fmla="*/ 0 w 302"/>
                    <a:gd name="T3" fmla="*/ 189 h 189"/>
                    <a:gd name="T4" fmla="*/ 0 w 302"/>
                    <a:gd name="T5" fmla="*/ 0 h 189"/>
                    <a:gd name="T6" fmla="*/ 302 w 302"/>
                    <a:gd name="T7" fmla="*/ 0 h 189"/>
                    <a:gd name="T8" fmla="*/ 302 w 302"/>
                    <a:gd name="T9" fmla="*/ 66 h 189"/>
                    <a:gd name="T10" fmla="*/ 283 w 302"/>
                    <a:gd name="T11" fmla="*/ 66 h 189"/>
                    <a:gd name="T12" fmla="*/ 283 w 302"/>
                    <a:gd name="T13" fmla="*/ 19 h 189"/>
                    <a:gd name="T14" fmla="*/ 19 w 302"/>
                    <a:gd name="T15" fmla="*/ 19 h 189"/>
                    <a:gd name="T16" fmla="*/ 19 w 302"/>
                    <a:gd name="T17" fmla="*/ 170 h 189"/>
                    <a:gd name="T18" fmla="*/ 186 w 302"/>
                    <a:gd name="T19" fmla="*/ 170 h 189"/>
                    <a:gd name="T20" fmla="*/ 186 w 302"/>
                    <a:gd name="T21" fmla="*/ 189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2" h="189">
                      <a:moveTo>
                        <a:pt x="186" y="189"/>
                      </a:moveTo>
                      <a:lnTo>
                        <a:pt x="0" y="189"/>
                      </a:lnTo>
                      <a:lnTo>
                        <a:pt x="0" y="0"/>
                      </a:lnTo>
                      <a:lnTo>
                        <a:pt x="302" y="0"/>
                      </a:lnTo>
                      <a:lnTo>
                        <a:pt x="302" y="66"/>
                      </a:lnTo>
                      <a:lnTo>
                        <a:pt x="283" y="66"/>
                      </a:lnTo>
                      <a:lnTo>
                        <a:pt x="283" y="19"/>
                      </a:lnTo>
                      <a:lnTo>
                        <a:pt x="19" y="19"/>
                      </a:lnTo>
                      <a:lnTo>
                        <a:pt x="19" y="170"/>
                      </a:lnTo>
                      <a:lnTo>
                        <a:pt x="186" y="170"/>
                      </a:lnTo>
                      <a:lnTo>
                        <a:pt x="186" y="1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2" name="Rectangle 2053">
                  <a:extLst>
                    <a:ext uri="{FF2B5EF4-FFF2-40B4-BE49-F238E27FC236}">
                      <a16:creationId xmlns:a16="http://schemas.microsoft.com/office/drawing/2014/main" id="{FFDC8CBB-2A26-44D9-A830-04F0339100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071" y="4737908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3" name="Rectangle 2054">
                  <a:extLst>
                    <a:ext uri="{FF2B5EF4-FFF2-40B4-BE49-F238E27FC236}">
                      <a16:creationId xmlns:a16="http://schemas.microsoft.com/office/drawing/2014/main" id="{46C3EA2C-38E6-49A3-A3BA-324292964F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6071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4" name="Rectangle 2055">
                  <a:extLst>
                    <a:ext uri="{FF2B5EF4-FFF2-40B4-BE49-F238E27FC236}">
                      <a16:creationId xmlns:a16="http://schemas.microsoft.com/office/drawing/2014/main" id="{CEDBDFA4-89F7-463E-8131-51801D187B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7" y="4737908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5" name="Rectangle 2056">
                  <a:extLst>
                    <a:ext uri="{FF2B5EF4-FFF2-40B4-BE49-F238E27FC236}">
                      <a16:creationId xmlns:a16="http://schemas.microsoft.com/office/drawing/2014/main" id="{BF5A10D8-4FBF-4CBE-A23B-DE1D76923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607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6" name="Rectangle 2057">
                  <a:extLst>
                    <a:ext uri="{FF2B5EF4-FFF2-40B4-BE49-F238E27FC236}">
                      <a16:creationId xmlns:a16="http://schemas.microsoft.com/office/drawing/2014/main" id="{1167711E-8FE1-41BC-8708-1E426AC97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2" y="4737908"/>
                  <a:ext cx="14464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7" name="Rectangle 2058">
                  <a:extLst>
                    <a:ext uri="{FF2B5EF4-FFF2-40B4-BE49-F238E27FC236}">
                      <a16:creationId xmlns:a16="http://schemas.microsoft.com/office/drawing/2014/main" id="{D1690055-9D24-406A-8E4D-EB49F03FE9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87142" y="4707372"/>
                  <a:ext cx="14464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8" name="Rectangle 2059">
                  <a:extLst>
                    <a:ext uri="{FF2B5EF4-FFF2-40B4-BE49-F238E27FC236}">
                      <a16:creationId xmlns:a16="http://schemas.microsoft.com/office/drawing/2014/main" id="{1A06438A-38A8-4CAF-B55C-208946F22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875" y="4737908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29" name="Rectangle 2060">
                  <a:extLst>
                    <a:ext uri="{FF2B5EF4-FFF2-40B4-BE49-F238E27FC236}">
                      <a16:creationId xmlns:a16="http://schemas.microsoft.com/office/drawing/2014/main" id="{26F46D82-F35D-4657-BB64-C1B591810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6875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0" name="Rectangle 2061">
                  <a:extLst>
                    <a:ext uri="{FF2B5EF4-FFF2-40B4-BE49-F238E27FC236}">
                      <a16:creationId xmlns:a16="http://schemas.microsoft.com/office/drawing/2014/main" id="{DB22D971-0831-44BC-BC40-C6009FE003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410" y="4707372"/>
                  <a:ext cx="15268" cy="1526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8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id="{C17EF545-5765-4787-99E5-CA1EF06CB0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4075" y="4720273"/>
                <a:ext cx="138113" cy="139700"/>
              </a:xfrm>
              <a:custGeom>
                <a:avLst/>
                <a:gdLst>
                  <a:gd name="T0" fmla="*/ 63 w 205"/>
                  <a:gd name="T1" fmla="*/ 198 h 207"/>
                  <a:gd name="T2" fmla="*/ 7 w 205"/>
                  <a:gd name="T3" fmla="*/ 144 h 207"/>
                  <a:gd name="T4" fmla="*/ 7 w 205"/>
                  <a:gd name="T5" fmla="*/ 63 h 207"/>
                  <a:gd name="T6" fmla="*/ 63 w 205"/>
                  <a:gd name="T7" fmla="*/ 9 h 207"/>
                  <a:gd name="T8" fmla="*/ 142 w 205"/>
                  <a:gd name="T9" fmla="*/ 9 h 207"/>
                  <a:gd name="T10" fmla="*/ 198 w 205"/>
                  <a:gd name="T11" fmla="*/ 63 h 207"/>
                  <a:gd name="T12" fmla="*/ 198 w 205"/>
                  <a:gd name="T13" fmla="*/ 144 h 207"/>
                  <a:gd name="T14" fmla="*/ 142 w 205"/>
                  <a:gd name="T15" fmla="*/ 198 h 207"/>
                  <a:gd name="T16" fmla="*/ 35 w 205"/>
                  <a:gd name="T17" fmla="*/ 146 h 207"/>
                  <a:gd name="T18" fmla="*/ 74 w 205"/>
                  <a:gd name="T19" fmla="*/ 179 h 207"/>
                  <a:gd name="T20" fmla="*/ 65 w 205"/>
                  <a:gd name="T21" fmla="*/ 146 h 207"/>
                  <a:gd name="T22" fmla="*/ 23 w 205"/>
                  <a:gd name="T23" fmla="*/ 104 h 207"/>
                  <a:gd name="T24" fmla="*/ 25 w 205"/>
                  <a:gd name="T25" fmla="*/ 123 h 207"/>
                  <a:gd name="T26" fmla="*/ 62 w 205"/>
                  <a:gd name="T27" fmla="*/ 114 h 207"/>
                  <a:gd name="T28" fmla="*/ 62 w 205"/>
                  <a:gd name="T29" fmla="*/ 95 h 207"/>
                  <a:gd name="T30" fmla="*/ 25 w 205"/>
                  <a:gd name="T31" fmla="*/ 84 h 207"/>
                  <a:gd name="T32" fmla="*/ 104 w 205"/>
                  <a:gd name="T33" fmla="*/ 25 h 207"/>
                  <a:gd name="T34" fmla="*/ 93 w 205"/>
                  <a:gd name="T35" fmla="*/ 42 h 207"/>
                  <a:gd name="T36" fmla="*/ 88 w 205"/>
                  <a:gd name="T37" fmla="*/ 62 h 207"/>
                  <a:gd name="T38" fmla="*/ 114 w 205"/>
                  <a:gd name="T39" fmla="*/ 53 h 207"/>
                  <a:gd name="T40" fmla="*/ 107 w 205"/>
                  <a:gd name="T41" fmla="*/ 34 h 207"/>
                  <a:gd name="T42" fmla="*/ 84 w 205"/>
                  <a:gd name="T43" fmla="*/ 84 h 207"/>
                  <a:gd name="T44" fmla="*/ 84 w 205"/>
                  <a:gd name="T45" fmla="*/ 104 h 207"/>
                  <a:gd name="T46" fmla="*/ 84 w 205"/>
                  <a:gd name="T47" fmla="*/ 123 h 207"/>
                  <a:gd name="T48" fmla="*/ 121 w 205"/>
                  <a:gd name="T49" fmla="*/ 114 h 207"/>
                  <a:gd name="T50" fmla="*/ 121 w 205"/>
                  <a:gd name="T51" fmla="*/ 95 h 207"/>
                  <a:gd name="T52" fmla="*/ 84 w 205"/>
                  <a:gd name="T53" fmla="*/ 84 h 207"/>
                  <a:gd name="T54" fmla="*/ 180 w 205"/>
                  <a:gd name="T55" fmla="*/ 84 h 207"/>
                  <a:gd name="T56" fmla="*/ 144 w 205"/>
                  <a:gd name="T57" fmla="*/ 95 h 207"/>
                  <a:gd name="T58" fmla="*/ 144 w 205"/>
                  <a:gd name="T59" fmla="*/ 114 h 207"/>
                  <a:gd name="T60" fmla="*/ 180 w 205"/>
                  <a:gd name="T61" fmla="*/ 123 h 207"/>
                  <a:gd name="T62" fmla="*/ 182 w 205"/>
                  <a:gd name="T63" fmla="*/ 104 h 207"/>
                  <a:gd name="T64" fmla="*/ 107 w 205"/>
                  <a:gd name="T65" fmla="*/ 174 h 207"/>
                  <a:gd name="T66" fmla="*/ 114 w 205"/>
                  <a:gd name="T67" fmla="*/ 154 h 207"/>
                  <a:gd name="T68" fmla="*/ 88 w 205"/>
                  <a:gd name="T69" fmla="*/ 146 h 207"/>
                  <a:gd name="T70" fmla="*/ 93 w 205"/>
                  <a:gd name="T71" fmla="*/ 165 h 207"/>
                  <a:gd name="T72" fmla="*/ 104 w 205"/>
                  <a:gd name="T73" fmla="*/ 182 h 207"/>
                  <a:gd name="T74" fmla="*/ 154 w 205"/>
                  <a:gd name="T75" fmla="*/ 167 h 207"/>
                  <a:gd name="T76" fmla="*/ 140 w 205"/>
                  <a:gd name="T77" fmla="*/ 146 h 207"/>
                  <a:gd name="T78" fmla="*/ 132 w 205"/>
                  <a:gd name="T79" fmla="*/ 179 h 207"/>
                  <a:gd name="T80" fmla="*/ 154 w 205"/>
                  <a:gd name="T81" fmla="*/ 42 h 207"/>
                  <a:gd name="T82" fmla="*/ 137 w 205"/>
                  <a:gd name="T83" fmla="*/ 44 h 207"/>
                  <a:gd name="T84" fmla="*/ 172 w 205"/>
                  <a:gd name="T85" fmla="*/ 62 h 207"/>
                  <a:gd name="T86" fmla="*/ 51 w 205"/>
                  <a:gd name="T87" fmla="*/ 42 h 207"/>
                  <a:gd name="T88" fmla="*/ 65 w 205"/>
                  <a:gd name="T89" fmla="*/ 62 h 207"/>
                  <a:gd name="T90" fmla="*/ 74 w 205"/>
                  <a:gd name="T91" fmla="*/ 28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5" h="207">
                    <a:moveTo>
                      <a:pt x="104" y="207"/>
                    </a:moveTo>
                    <a:cubicBezTo>
                      <a:pt x="88" y="207"/>
                      <a:pt x="76" y="203"/>
                      <a:pt x="63" y="198"/>
                    </a:cubicBezTo>
                    <a:cubicBezTo>
                      <a:pt x="49" y="193"/>
                      <a:pt x="39" y="186"/>
                      <a:pt x="30" y="177"/>
                    </a:cubicBezTo>
                    <a:cubicBezTo>
                      <a:pt x="21" y="167"/>
                      <a:pt x="13" y="156"/>
                      <a:pt x="7" y="144"/>
                    </a:cubicBezTo>
                    <a:cubicBezTo>
                      <a:pt x="2" y="132"/>
                      <a:pt x="0" y="118"/>
                      <a:pt x="0" y="104"/>
                    </a:cubicBezTo>
                    <a:cubicBezTo>
                      <a:pt x="0" y="90"/>
                      <a:pt x="2" y="76"/>
                      <a:pt x="7" y="63"/>
                    </a:cubicBezTo>
                    <a:cubicBezTo>
                      <a:pt x="13" y="51"/>
                      <a:pt x="21" y="41"/>
                      <a:pt x="30" y="30"/>
                    </a:cubicBezTo>
                    <a:cubicBezTo>
                      <a:pt x="39" y="21"/>
                      <a:pt x="49" y="14"/>
                      <a:pt x="63" y="9"/>
                    </a:cubicBezTo>
                    <a:cubicBezTo>
                      <a:pt x="76" y="4"/>
                      <a:pt x="88" y="0"/>
                      <a:pt x="104" y="0"/>
                    </a:cubicBezTo>
                    <a:cubicBezTo>
                      <a:pt x="118" y="0"/>
                      <a:pt x="130" y="4"/>
                      <a:pt x="142" y="9"/>
                    </a:cubicBezTo>
                    <a:cubicBezTo>
                      <a:pt x="156" y="14"/>
                      <a:pt x="166" y="21"/>
                      <a:pt x="175" y="30"/>
                    </a:cubicBezTo>
                    <a:cubicBezTo>
                      <a:pt x="184" y="41"/>
                      <a:pt x="193" y="51"/>
                      <a:pt x="198" y="63"/>
                    </a:cubicBezTo>
                    <a:cubicBezTo>
                      <a:pt x="203" y="76"/>
                      <a:pt x="205" y="90"/>
                      <a:pt x="205" y="104"/>
                    </a:cubicBezTo>
                    <a:cubicBezTo>
                      <a:pt x="205" y="118"/>
                      <a:pt x="203" y="132"/>
                      <a:pt x="198" y="144"/>
                    </a:cubicBezTo>
                    <a:cubicBezTo>
                      <a:pt x="193" y="156"/>
                      <a:pt x="184" y="167"/>
                      <a:pt x="175" y="177"/>
                    </a:cubicBezTo>
                    <a:cubicBezTo>
                      <a:pt x="166" y="186"/>
                      <a:pt x="156" y="193"/>
                      <a:pt x="142" y="198"/>
                    </a:cubicBezTo>
                    <a:cubicBezTo>
                      <a:pt x="130" y="203"/>
                      <a:pt x="118" y="207"/>
                      <a:pt x="104" y="207"/>
                    </a:cubicBezTo>
                    <a:close/>
                    <a:moveTo>
                      <a:pt x="35" y="146"/>
                    </a:moveTo>
                    <a:cubicBezTo>
                      <a:pt x="39" y="154"/>
                      <a:pt x="46" y="160"/>
                      <a:pt x="51" y="167"/>
                    </a:cubicBezTo>
                    <a:cubicBezTo>
                      <a:pt x="58" y="172"/>
                      <a:pt x="67" y="175"/>
                      <a:pt x="74" y="179"/>
                    </a:cubicBezTo>
                    <a:cubicBezTo>
                      <a:pt x="72" y="174"/>
                      <a:pt x="70" y="168"/>
                      <a:pt x="69" y="163"/>
                    </a:cubicBezTo>
                    <a:cubicBezTo>
                      <a:pt x="67" y="158"/>
                      <a:pt x="67" y="153"/>
                      <a:pt x="65" y="146"/>
                    </a:cubicBezTo>
                    <a:cubicBezTo>
                      <a:pt x="35" y="146"/>
                      <a:pt x="35" y="146"/>
                      <a:pt x="35" y="146"/>
                    </a:cubicBezTo>
                    <a:close/>
                    <a:moveTo>
                      <a:pt x="23" y="104"/>
                    </a:moveTo>
                    <a:cubicBezTo>
                      <a:pt x="23" y="107"/>
                      <a:pt x="23" y="111"/>
                      <a:pt x="23" y="114"/>
                    </a:cubicBezTo>
                    <a:cubicBezTo>
                      <a:pt x="23" y="118"/>
                      <a:pt x="25" y="119"/>
                      <a:pt x="2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9"/>
                      <a:pt x="62" y="116"/>
                      <a:pt x="62" y="114"/>
                    </a:cubicBezTo>
                    <a:cubicBezTo>
                      <a:pt x="62" y="111"/>
                      <a:pt x="62" y="107"/>
                      <a:pt x="62" y="104"/>
                    </a:cubicBezTo>
                    <a:cubicBezTo>
                      <a:pt x="62" y="100"/>
                      <a:pt x="62" y="97"/>
                      <a:pt x="62" y="95"/>
                    </a:cubicBezTo>
                    <a:cubicBezTo>
                      <a:pt x="62" y="91"/>
                      <a:pt x="62" y="88"/>
                      <a:pt x="62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91"/>
                      <a:pt x="23" y="97"/>
                      <a:pt x="23" y="104"/>
                    </a:cubicBezTo>
                    <a:close/>
                    <a:moveTo>
                      <a:pt x="104" y="25"/>
                    </a:moveTo>
                    <a:cubicBezTo>
                      <a:pt x="100" y="27"/>
                      <a:pt x="98" y="30"/>
                      <a:pt x="98" y="34"/>
                    </a:cubicBezTo>
                    <a:cubicBezTo>
                      <a:pt x="97" y="35"/>
                      <a:pt x="95" y="39"/>
                      <a:pt x="93" y="42"/>
                    </a:cubicBezTo>
                    <a:cubicBezTo>
                      <a:pt x="93" y="46"/>
                      <a:pt x="91" y="49"/>
                      <a:pt x="91" y="53"/>
                    </a:cubicBezTo>
                    <a:cubicBezTo>
                      <a:pt x="90" y="56"/>
                      <a:pt x="90" y="58"/>
                      <a:pt x="88" y="62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16" y="58"/>
                      <a:pt x="116" y="56"/>
                      <a:pt x="114" y="53"/>
                    </a:cubicBezTo>
                    <a:cubicBezTo>
                      <a:pt x="114" y="49"/>
                      <a:pt x="112" y="46"/>
                      <a:pt x="112" y="42"/>
                    </a:cubicBezTo>
                    <a:cubicBezTo>
                      <a:pt x="111" y="39"/>
                      <a:pt x="109" y="35"/>
                      <a:pt x="107" y="34"/>
                    </a:cubicBezTo>
                    <a:cubicBezTo>
                      <a:pt x="105" y="30"/>
                      <a:pt x="105" y="27"/>
                      <a:pt x="104" y="25"/>
                    </a:cubicBezTo>
                    <a:close/>
                    <a:moveTo>
                      <a:pt x="84" y="84"/>
                    </a:moveTo>
                    <a:cubicBezTo>
                      <a:pt x="84" y="88"/>
                      <a:pt x="84" y="91"/>
                      <a:pt x="84" y="95"/>
                    </a:cubicBezTo>
                    <a:cubicBezTo>
                      <a:pt x="84" y="97"/>
                      <a:pt x="84" y="100"/>
                      <a:pt x="84" y="104"/>
                    </a:cubicBezTo>
                    <a:cubicBezTo>
                      <a:pt x="84" y="107"/>
                      <a:pt x="84" y="111"/>
                      <a:pt x="84" y="114"/>
                    </a:cubicBezTo>
                    <a:cubicBezTo>
                      <a:pt x="84" y="116"/>
                      <a:pt x="84" y="119"/>
                      <a:pt x="84" y="123"/>
                    </a:cubicBezTo>
                    <a:cubicBezTo>
                      <a:pt x="119" y="123"/>
                      <a:pt x="119" y="123"/>
                      <a:pt x="119" y="123"/>
                    </a:cubicBezTo>
                    <a:cubicBezTo>
                      <a:pt x="121" y="119"/>
                      <a:pt x="121" y="116"/>
                      <a:pt x="121" y="114"/>
                    </a:cubicBezTo>
                    <a:cubicBezTo>
                      <a:pt x="121" y="111"/>
                      <a:pt x="121" y="107"/>
                      <a:pt x="121" y="104"/>
                    </a:cubicBezTo>
                    <a:cubicBezTo>
                      <a:pt x="121" y="100"/>
                      <a:pt x="121" y="97"/>
                      <a:pt x="121" y="95"/>
                    </a:cubicBezTo>
                    <a:cubicBezTo>
                      <a:pt x="121" y="91"/>
                      <a:pt x="121" y="88"/>
                      <a:pt x="121" y="84"/>
                    </a:cubicBezTo>
                    <a:cubicBezTo>
                      <a:pt x="84" y="84"/>
                      <a:pt x="84" y="84"/>
                      <a:pt x="84" y="84"/>
                    </a:cubicBezTo>
                    <a:close/>
                    <a:moveTo>
                      <a:pt x="182" y="104"/>
                    </a:moveTo>
                    <a:cubicBezTo>
                      <a:pt x="182" y="97"/>
                      <a:pt x="182" y="91"/>
                      <a:pt x="180" y="84"/>
                    </a:cubicBezTo>
                    <a:cubicBezTo>
                      <a:pt x="144" y="84"/>
                      <a:pt x="144" y="84"/>
                      <a:pt x="144" y="84"/>
                    </a:cubicBezTo>
                    <a:cubicBezTo>
                      <a:pt x="144" y="88"/>
                      <a:pt x="144" y="91"/>
                      <a:pt x="144" y="95"/>
                    </a:cubicBezTo>
                    <a:cubicBezTo>
                      <a:pt x="144" y="97"/>
                      <a:pt x="144" y="100"/>
                      <a:pt x="144" y="104"/>
                    </a:cubicBezTo>
                    <a:cubicBezTo>
                      <a:pt x="144" y="107"/>
                      <a:pt x="144" y="111"/>
                      <a:pt x="144" y="114"/>
                    </a:cubicBezTo>
                    <a:cubicBezTo>
                      <a:pt x="144" y="116"/>
                      <a:pt x="144" y="119"/>
                      <a:pt x="144" y="123"/>
                    </a:cubicBezTo>
                    <a:cubicBezTo>
                      <a:pt x="180" y="123"/>
                      <a:pt x="180" y="123"/>
                      <a:pt x="180" y="123"/>
                    </a:cubicBezTo>
                    <a:cubicBezTo>
                      <a:pt x="180" y="119"/>
                      <a:pt x="182" y="118"/>
                      <a:pt x="182" y="114"/>
                    </a:cubicBezTo>
                    <a:cubicBezTo>
                      <a:pt x="182" y="111"/>
                      <a:pt x="182" y="107"/>
                      <a:pt x="182" y="104"/>
                    </a:cubicBezTo>
                    <a:close/>
                    <a:moveTo>
                      <a:pt x="104" y="182"/>
                    </a:moveTo>
                    <a:cubicBezTo>
                      <a:pt x="105" y="181"/>
                      <a:pt x="105" y="177"/>
                      <a:pt x="107" y="174"/>
                    </a:cubicBezTo>
                    <a:cubicBezTo>
                      <a:pt x="109" y="172"/>
                      <a:pt x="111" y="168"/>
                      <a:pt x="112" y="165"/>
                    </a:cubicBezTo>
                    <a:cubicBezTo>
                      <a:pt x="112" y="161"/>
                      <a:pt x="114" y="158"/>
                      <a:pt x="114" y="154"/>
                    </a:cubicBezTo>
                    <a:cubicBezTo>
                      <a:pt x="116" y="153"/>
                      <a:pt x="116" y="149"/>
                      <a:pt x="11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90" y="149"/>
                      <a:pt x="90" y="153"/>
                      <a:pt x="91" y="156"/>
                    </a:cubicBezTo>
                    <a:cubicBezTo>
                      <a:pt x="91" y="158"/>
                      <a:pt x="93" y="161"/>
                      <a:pt x="93" y="165"/>
                    </a:cubicBezTo>
                    <a:cubicBezTo>
                      <a:pt x="95" y="168"/>
                      <a:pt x="97" y="172"/>
                      <a:pt x="98" y="174"/>
                    </a:cubicBezTo>
                    <a:cubicBezTo>
                      <a:pt x="100" y="177"/>
                      <a:pt x="100" y="181"/>
                      <a:pt x="104" y="182"/>
                    </a:cubicBezTo>
                    <a:close/>
                    <a:moveTo>
                      <a:pt x="132" y="179"/>
                    </a:moveTo>
                    <a:cubicBezTo>
                      <a:pt x="139" y="175"/>
                      <a:pt x="147" y="172"/>
                      <a:pt x="154" y="167"/>
                    </a:cubicBezTo>
                    <a:cubicBezTo>
                      <a:pt x="159" y="160"/>
                      <a:pt x="166" y="154"/>
                      <a:pt x="170" y="146"/>
                    </a:cubicBezTo>
                    <a:cubicBezTo>
                      <a:pt x="140" y="146"/>
                      <a:pt x="140" y="146"/>
                      <a:pt x="140" y="146"/>
                    </a:cubicBezTo>
                    <a:cubicBezTo>
                      <a:pt x="139" y="153"/>
                      <a:pt x="139" y="158"/>
                      <a:pt x="137" y="163"/>
                    </a:cubicBezTo>
                    <a:cubicBezTo>
                      <a:pt x="135" y="168"/>
                      <a:pt x="133" y="174"/>
                      <a:pt x="132" y="179"/>
                    </a:cubicBezTo>
                    <a:close/>
                    <a:moveTo>
                      <a:pt x="172" y="62"/>
                    </a:moveTo>
                    <a:cubicBezTo>
                      <a:pt x="166" y="55"/>
                      <a:pt x="161" y="48"/>
                      <a:pt x="154" y="42"/>
                    </a:cubicBezTo>
                    <a:cubicBezTo>
                      <a:pt x="147" y="35"/>
                      <a:pt x="139" y="32"/>
                      <a:pt x="132" y="28"/>
                    </a:cubicBezTo>
                    <a:cubicBezTo>
                      <a:pt x="133" y="34"/>
                      <a:pt x="135" y="39"/>
                      <a:pt x="137" y="44"/>
                    </a:cubicBezTo>
                    <a:cubicBezTo>
                      <a:pt x="139" y="49"/>
                      <a:pt x="139" y="56"/>
                      <a:pt x="140" y="62"/>
                    </a:cubicBezTo>
                    <a:cubicBezTo>
                      <a:pt x="172" y="62"/>
                      <a:pt x="172" y="62"/>
                      <a:pt x="172" y="62"/>
                    </a:cubicBezTo>
                    <a:close/>
                    <a:moveTo>
                      <a:pt x="74" y="28"/>
                    </a:moveTo>
                    <a:cubicBezTo>
                      <a:pt x="67" y="32"/>
                      <a:pt x="58" y="35"/>
                      <a:pt x="51" y="42"/>
                    </a:cubicBezTo>
                    <a:cubicBezTo>
                      <a:pt x="46" y="48"/>
                      <a:pt x="39" y="55"/>
                      <a:pt x="3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7" y="56"/>
                      <a:pt x="67" y="49"/>
                      <a:pt x="69" y="44"/>
                    </a:cubicBezTo>
                    <a:cubicBezTo>
                      <a:pt x="70" y="39"/>
                      <a:pt x="72" y="34"/>
                      <a:pt x="74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9629" tIns="44815" rIns="89629" bIns="4481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9C0A66F-54E5-47B7-A72F-4EC2BB8C2234}"/>
                </a:ext>
              </a:extLst>
            </p:cNvPr>
            <p:cNvSpPr txBox="1"/>
            <p:nvPr/>
          </p:nvSpPr>
          <p:spPr>
            <a:xfrm>
              <a:off x="7516637" y="1371860"/>
              <a:ext cx="957442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Site A</a:t>
              </a:r>
              <a:endParaRPr lang="LID4096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FA89DD0-A7E4-4DA1-9E35-5805BB8432E1}"/>
              </a:ext>
            </a:extLst>
          </p:cNvPr>
          <p:cNvGrpSpPr/>
          <p:nvPr/>
        </p:nvGrpSpPr>
        <p:grpSpPr>
          <a:xfrm>
            <a:off x="7011420" y="5464626"/>
            <a:ext cx="2426289" cy="1023818"/>
            <a:chOff x="4536023" y="184344"/>
            <a:chExt cx="3499362" cy="1533161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79EE301-F153-4876-B742-37CC6D69B748}"/>
                </a:ext>
              </a:extLst>
            </p:cNvPr>
            <p:cNvSpPr/>
            <p:nvPr/>
          </p:nvSpPr>
          <p:spPr bwMode="auto">
            <a:xfrm>
              <a:off x="4536023" y="280494"/>
              <a:ext cx="3499362" cy="1437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LID4096" err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5E1641A-03C7-427F-84E3-B3F03D128087}"/>
                </a:ext>
              </a:extLst>
            </p:cNvPr>
            <p:cNvSpPr txBox="1"/>
            <p:nvPr/>
          </p:nvSpPr>
          <p:spPr>
            <a:xfrm>
              <a:off x="4990554" y="184344"/>
              <a:ext cx="2929117" cy="77430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Site App Catalog</a:t>
              </a:r>
              <a:endParaRPr lang="LID4096" sz="16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36" name="Graphic 135" descr="Filing Box Archive">
              <a:extLst>
                <a:ext uri="{FF2B5EF4-FFF2-40B4-BE49-F238E27FC236}">
                  <a16:creationId xmlns:a16="http://schemas.microsoft.com/office/drawing/2014/main" id="{2F00CBC5-BFCA-43D7-AC2B-6D0C2C924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36023" y="263727"/>
              <a:ext cx="604543" cy="604543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AE0C0F7-7301-44EE-9275-343BDA133137}"/>
              </a:ext>
            </a:extLst>
          </p:cNvPr>
          <p:cNvGrpSpPr/>
          <p:nvPr/>
        </p:nvGrpSpPr>
        <p:grpSpPr>
          <a:xfrm>
            <a:off x="7106788" y="1073988"/>
            <a:ext cx="2426289" cy="1153224"/>
            <a:chOff x="4536023" y="184344"/>
            <a:chExt cx="3499362" cy="1726945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F07B50EB-7DD6-47D5-B7D7-35790DCC14DF}"/>
                </a:ext>
              </a:extLst>
            </p:cNvPr>
            <p:cNvSpPr/>
            <p:nvPr/>
          </p:nvSpPr>
          <p:spPr bwMode="auto">
            <a:xfrm>
              <a:off x="4536023" y="280494"/>
              <a:ext cx="3499362" cy="16307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LID4096" err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317FBE8A-C8E1-4C78-9E00-C62E1371AF2E}"/>
                </a:ext>
              </a:extLst>
            </p:cNvPr>
            <p:cNvSpPr txBox="1"/>
            <p:nvPr/>
          </p:nvSpPr>
          <p:spPr>
            <a:xfrm>
              <a:off x="4990554" y="184344"/>
              <a:ext cx="2929117" cy="77430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Site Apps</a:t>
              </a:r>
              <a:endParaRPr lang="LID4096" sz="16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0" name="Graphic 149" descr="Filing Box Archive">
              <a:extLst>
                <a:ext uri="{FF2B5EF4-FFF2-40B4-BE49-F238E27FC236}">
                  <a16:creationId xmlns:a16="http://schemas.microsoft.com/office/drawing/2014/main" id="{3F9C5287-73EB-4809-B78E-5D24F7F6B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36023" y="263727"/>
              <a:ext cx="604543" cy="604543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830D940-EBFA-4498-A498-EE633B188B9A}"/>
              </a:ext>
            </a:extLst>
          </p:cNvPr>
          <p:cNvGrpSpPr/>
          <p:nvPr/>
        </p:nvGrpSpPr>
        <p:grpSpPr>
          <a:xfrm>
            <a:off x="7061390" y="3216519"/>
            <a:ext cx="2426289" cy="1319212"/>
            <a:chOff x="4536023" y="184344"/>
            <a:chExt cx="3499362" cy="1666000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7F6D791-4B8C-4284-88A0-2631919E9896}"/>
                </a:ext>
              </a:extLst>
            </p:cNvPr>
            <p:cNvSpPr/>
            <p:nvPr/>
          </p:nvSpPr>
          <p:spPr bwMode="auto">
            <a:xfrm>
              <a:off x="4536023" y="280494"/>
              <a:ext cx="3499362" cy="15698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LID4096" err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D380D7D9-726F-482D-869F-9487B52DEE35}"/>
                </a:ext>
              </a:extLst>
            </p:cNvPr>
            <p:cNvSpPr txBox="1"/>
            <p:nvPr/>
          </p:nvSpPr>
          <p:spPr>
            <a:xfrm>
              <a:off x="4990554" y="184344"/>
              <a:ext cx="2929117" cy="77430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Site Apps</a:t>
              </a:r>
              <a:endParaRPr lang="LID4096" sz="16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4" name="Graphic 153" descr="Filing Box Archive">
              <a:extLst>
                <a:ext uri="{FF2B5EF4-FFF2-40B4-BE49-F238E27FC236}">
                  <a16:creationId xmlns:a16="http://schemas.microsoft.com/office/drawing/2014/main" id="{A4AB3544-BABD-4B0B-8283-6324EDE15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36023" y="263727"/>
              <a:ext cx="604543" cy="604543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6495962-EF9B-4BFD-BF54-4A16D62C2DB2}"/>
              </a:ext>
            </a:extLst>
          </p:cNvPr>
          <p:cNvGrpSpPr/>
          <p:nvPr/>
        </p:nvGrpSpPr>
        <p:grpSpPr>
          <a:xfrm>
            <a:off x="9616639" y="5153560"/>
            <a:ext cx="2426289" cy="1340040"/>
            <a:chOff x="4536023" y="-289196"/>
            <a:chExt cx="3499362" cy="2006701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82C2D62-97FA-4CAE-BAD1-530A675D89C0}"/>
                </a:ext>
              </a:extLst>
            </p:cNvPr>
            <p:cNvSpPr/>
            <p:nvPr/>
          </p:nvSpPr>
          <p:spPr bwMode="auto">
            <a:xfrm>
              <a:off x="4536023" y="-289180"/>
              <a:ext cx="3499362" cy="20066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2"/>
              <a:endParaRPr lang="LID4096" err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C87B680-90C2-412D-AE87-0F056C533F99}"/>
                </a:ext>
              </a:extLst>
            </p:cNvPr>
            <p:cNvSpPr txBox="1"/>
            <p:nvPr/>
          </p:nvSpPr>
          <p:spPr>
            <a:xfrm>
              <a:off x="5092523" y="-289196"/>
              <a:ext cx="2929118" cy="77430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Site Apps</a:t>
              </a:r>
              <a:endParaRPr lang="LID4096" sz="16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8" name="Graphic 157" descr="Filing Box Archive">
              <a:extLst>
                <a:ext uri="{FF2B5EF4-FFF2-40B4-BE49-F238E27FC236}">
                  <a16:creationId xmlns:a16="http://schemas.microsoft.com/office/drawing/2014/main" id="{3C6B251F-D5D8-45C9-90CE-01F0DF7C1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37991" y="-209813"/>
              <a:ext cx="604543" cy="604543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AEF8B8B5-47C8-43D7-8CE3-8BDAB84731E3}"/>
              </a:ext>
            </a:extLst>
          </p:cNvPr>
          <p:cNvGrpSpPr/>
          <p:nvPr/>
        </p:nvGrpSpPr>
        <p:grpSpPr>
          <a:xfrm>
            <a:off x="7159782" y="5861519"/>
            <a:ext cx="4883146" cy="544765"/>
            <a:chOff x="7159782" y="5861519"/>
            <a:chExt cx="4883146" cy="544765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585A6E7-871F-43F0-941E-64CEA38CC46F}"/>
                </a:ext>
              </a:extLst>
            </p:cNvPr>
            <p:cNvGrpSpPr/>
            <p:nvPr/>
          </p:nvGrpSpPr>
          <p:grpSpPr>
            <a:xfrm>
              <a:off x="7159782" y="5861519"/>
              <a:ext cx="2277927" cy="544765"/>
              <a:chOff x="3650568" y="1876648"/>
              <a:chExt cx="2277927" cy="544765"/>
            </a:xfrm>
          </p:grpSpPr>
          <p:pic>
            <p:nvPicPr>
              <p:cNvPr id="139" name="Graphic 138" descr="Single gear">
                <a:extLst>
                  <a:ext uri="{FF2B5EF4-FFF2-40B4-BE49-F238E27FC236}">
                    <a16:creationId xmlns:a16="http://schemas.microsoft.com/office/drawing/2014/main" id="{8F8233C1-4911-4641-B12A-1358002AE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3A097129-58D2-4AD3-8106-5F4E8D28A52A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1953355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3"/>
                    </a:solidFill>
                  </a:rPr>
                  <a:t>Site private app</a:t>
                </a:r>
                <a:endParaRPr lang="LID4096" err="1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3E7BEEA-2D17-45D5-9A5F-045D5C88912C}"/>
                </a:ext>
              </a:extLst>
            </p:cNvPr>
            <p:cNvGrpSpPr/>
            <p:nvPr/>
          </p:nvGrpSpPr>
          <p:grpSpPr>
            <a:xfrm>
              <a:off x="9765001" y="5861519"/>
              <a:ext cx="2277927" cy="544765"/>
              <a:chOff x="3650568" y="1876648"/>
              <a:chExt cx="2277927" cy="544765"/>
            </a:xfrm>
          </p:grpSpPr>
          <p:pic>
            <p:nvPicPr>
              <p:cNvPr id="142" name="Graphic 141" descr="Single gear">
                <a:extLst>
                  <a:ext uri="{FF2B5EF4-FFF2-40B4-BE49-F238E27FC236}">
                    <a16:creationId xmlns:a16="http://schemas.microsoft.com/office/drawing/2014/main" id="{31D748F0-C2EF-446B-93FC-832209CC1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525354C-1A4A-4002-967A-BD00BDC8D8CD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1953355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3"/>
                    </a:solidFill>
                  </a:rPr>
                  <a:t>Site private app</a:t>
                </a:r>
                <a:endParaRPr lang="LID4096" err="1">
                  <a:solidFill>
                    <a:schemeClr val="accent3"/>
                  </a:solidFill>
                </a:endParaRPr>
              </a:p>
            </p:txBody>
          </p:sp>
        </p:grp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9527AD3-39D0-4091-AD0F-89B42F645FA4}"/>
              </a:ext>
            </a:extLst>
          </p:cNvPr>
          <p:cNvCxnSpPr>
            <a:cxnSpLocks/>
          </p:cNvCxnSpPr>
          <p:nvPr/>
        </p:nvCxnSpPr>
        <p:spPr>
          <a:xfrm>
            <a:off x="9282151" y="6133901"/>
            <a:ext cx="428777" cy="0"/>
          </a:xfrm>
          <a:prstGeom prst="straightConnector1">
            <a:avLst/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B14BF62-4B95-4575-8CAA-CC875DFDE09F}"/>
              </a:ext>
            </a:extLst>
          </p:cNvPr>
          <p:cNvGrpSpPr/>
          <p:nvPr/>
        </p:nvGrpSpPr>
        <p:grpSpPr>
          <a:xfrm>
            <a:off x="1373556" y="1423509"/>
            <a:ext cx="10787266" cy="4607978"/>
            <a:chOff x="1373556" y="1423509"/>
            <a:chExt cx="10787266" cy="460797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B744B72-3E53-4266-8E9C-4AA626179586}"/>
                </a:ext>
              </a:extLst>
            </p:cNvPr>
            <p:cNvGrpSpPr/>
            <p:nvPr/>
          </p:nvGrpSpPr>
          <p:grpSpPr>
            <a:xfrm>
              <a:off x="1373556" y="5165267"/>
              <a:ext cx="2407963" cy="544765"/>
              <a:chOff x="3650568" y="1876648"/>
              <a:chExt cx="2407963" cy="544765"/>
            </a:xfrm>
          </p:grpSpPr>
          <p:pic>
            <p:nvPicPr>
              <p:cNvPr id="77" name="Graphic 76" descr="Single gear">
                <a:extLst>
                  <a:ext uri="{FF2B5EF4-FFF2-40B4-BE49-F238E27FC236}">
                    <a16:creationId xmlns:a16="http://schemas.microsoft.com/office/drawing/2014/main" id="{B1034417-6268-4237-9DFD-3ED2B7C359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DE525B7-47DC-4676-8CF7-4CC98D6A9A32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2083391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4"/>
                    </a:solidFill>
                  </a:rPr>
                  <a:t>My private app 1</a:t>
                </a:r>
                <a:endParaRPr lang="LID4096" err="1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471532E5-813B-4312-954F-02E73E1221DE}"/>
                </a:ext>
              </a:extLst>
            </p:cNvPr>
            <p:cNvGrpSpPr/>
            <p:nvPr/>
          </p:nvGrpSpPr>
          <p:grpSpPr>
            <a:xfrm>
              <a:off x="7188012" y="1423509"/>
              <a:ext cx="2407963" cy="544765"/>
              <a:chOff x="3650568" y="1876648"/>
              <a:chExt cx="2407963" cy="544765"/>
            </a:xfrm>
          </p:grpSpPr>
          <p:pic>
            <p:nvPicPr>
              <p:cNvPr id="145" name="Graphic 144" descr="Single gear">
                <a:extLst>
                  <a:ext uri="{FF2B5EF4-FFF2-40B4-BE49-F238E27FC236}">
                    <a16:creationId xmlns:a16="http://schemas.microsoft.com/office/drawing/2014/main" id="{8544A5D3-4894-44E2-9868-48C60D48E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C64FD26-D3F6-410F-8BA2-B8A35E2A752B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2083391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4"/>
                    </a:solidFill>
                  </a:rPr>
                  <a:t>My private app 1</a:t>
                </a:r>
                <a:endParaRPr lang="LID4096" err="1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047C7946-DE3B-493D-A7F9-2405717D93D5}"/>
                </a:ext>
              </a:extLst>
            </p:cNvPr>
            <p:cNvGrpSpPr/>
            <p:nvPr/>
          </p:nvGrpSpPr>
          <p:grpSpPr>
            <a:xfrm>
              <a:off x="7159782" y="3592569"/>
              <a:ext cx="2407963" cy="544765"/>
              <a:chOff x="3650568" y="1876648"/>
              <a:chExt cx="2407963" cy="544765"/>
            </a:xfrm>
          </p:grpSpPr>
          <p:pic>
            <p:nvPicPr>
              <p:cNvPr id="166" name="Graphic 165" descr="Single gear">
                <a:extLst>
                  <a:ext uri="{FF2B5EF4-FFF2-40B4-BE49-F238E27FC236}">
                    <a16:creationId xmlns:a16="http://schemas.microsoft.com/office/drawing/2014/main" id="{AB4C2E16-DB2D-4F13-8E96-AE384AEDD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966B3CC-6046-4E0C-AC1F-5C2D5512DB55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2083391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4"/>
                    </a:solidFill>
                  </a:rPr>
                  <a:t>My private app 1</a:t>
                </a:r>
                <a:endParaRPr lang="LID4096" err="1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5FFA6D1C-14C5-4510-9A69-253B5854DB8E}"/>
                </a:ext>
              </a:extLst>
            </p:cNvPr>
            <p:cNvGrpSpPr/>
            <p:nvPr/>
          </p:nvGrpSpPr>
          <p:grpSpPr>
            <a:xfrm>
              <a:off x="9752859" y="5486722"/>
              <a:ext cx="2407963" cy="544765"/>
              <a:chOff x="3650568" y="1876648"/>
              <a:chExt cx="2407963" cy="544765"/>
            </a:xfrm>
          </p:grpSpPr>
          <p:pic>
            <p:nvPicPr>
              <p:cNvPr id="169" name="Graphic 168" descr="Single gear">
                <a:extLst>
                  <a:ext uri="{FF2B5EF4-FFF2-40B4-BE49-F238E27FC236}">
                    <a16:creationId xmlns:a16="http://schemas.microsoft.com/office/drawing/2014/main" id="{D3E34B98-2E8D-40B9-B045-419DF543F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2CEF5A9-A20F-4936-8CA8-434E326F8559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2083391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4"/>
                    </a:solidFill>
                  </a:rPr>
                  <a:t>My private app 1</a:t>
                </a:r>
                <a:endParaRPr lang="LID4096" err="1">
                  <a:solidFill>
                    <a:schemeClr val="accent4"/>
                  </a:solidFill>
                </a:endParaRPr>
              </a:p>
            </p:txBody>
          </p: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C0D7A90-E76D-41B6-86A8-C484C5E5D55D}"/>
              </a:ext>
            </a:extLst>
          </p:cNvPr>
          <p:cNvGrpSpPr/>
          <p:nvPr/>
        </p:nvGrpSpPr>
        <p:grpSpPr>
          <a:xfrm>
            <a:off x="1373556" y="3962636"/>
            <a:ext cx="8200654" cy="2146576"/>
            <a:chOff x="1373556" y="3962636"/>
            <a:chExt cx="8200654" cy="2146576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CB8C612-EF8B-4D0A-AE40-F1697067BEE9}"/>
                </a:ext>
              </a:extLst>
            </p:cNvPr>
            <p:cNvGrpSpPr/>
            <p:nvPr/>
          </p:nvGrpSpPr>
          <p:grpSpPr>
            <a:xfrm>
              <a:off x="1373556" y="5564447"/>
              <a:ext cx="2407963" cy="544765"/>
              <a:chOff x="3650568" y="1876648"/>
              <a:chExt cx="2407963" cy="544765"/>
            </a:xfrm>
          </p:grpSpPr>
          <p:pic>
            <p:nvPicPr>
              <p:cNvPr id="163" name="Graphic 162" descr="Single gear">
                <a:extLst>
                  <a:ext uri="{FF2B5EF4-FFF2-40B4-BE49-F238E27FC236}">
                    <a16:creationId xmlns:a16="http://schemas.microsoft.com/office/drawing/2014/main" id="{69EA3381-BF7E-4C43-B5D7-E911E9853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7423FF2-E144-4F80-B508-693E35F1C8E8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2083391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4"/>
                    </a:solidFill>
                  </a:rPr>
                  <a:t>My private app 2</a:t>
                </a:r>
                <a:endParaRPr lang="LID4096" err="1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2B3AB8D-2CDE-42A2-B560-9BC73F7E3A73}"/>
                </a:ext>
              </a:extLst>
            </p:cNvPr>
            <p:cNvGrpSpPr/>
            <p:nvPr/>
          </p:nvGrpSpPr>
          <p:grpSpPr>
            <a:xfrm>
              <a:off x="7166247" y="3962636"/>
              <a:ext cx="2407963" cy="544765"/>
              <a:chOff x="3650568" y="1876648"/>
              <a:chExt cx="2407963" cy="544765"/>
            </a:xfrm>
          </p:grpSpPr>
          <p:pic>
            <p:nvPicPr>
              <p:cNvPr id="172" name="Graphic 171" descr="Single gear">
                <a:extLst>
                  <a:ext uri="{FF2B5EF4-FFF2-40B4-BE49-F238E27FC236}">
                    <a16:creationId xmlns:a16="http://schemas.microsoft.com/office/drawing/2014/main" id="{AE8A6F74-58CC-443E-8FFA-C3AEA38FC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BE9A6C9C-D6B2-4177-A8B2-9301CA0A9C9D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2083391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4"/>
                    </a:solidFill>
                  </a:rPr>
                  <a:t>My private app 2</a:t>
                </a:r>
                <a:endParaRPr lang="LID4096" err="1">
                  <a:solidFill>
                    <a:schemeClr val="accent4"/>
                  </a:solidFill>
                </a:endParaRPr>
              </a:p>
            </p:txBody>
          </p:sp>
        </p:grp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A7DDC82-7EF0-4D56-B33E-402135AF3898}"/>
              </a:ext>
            </a:extLst>
          </p:cNvPr>
          <p:cNvCxnSpPr/>
          <p:nvPr/>
        </p:nvCxnSpPr>
        <p:spPr>
          <a:xfrm>
            <a:off x="2422545" y="3038947"/>
            <a:ext cx="0" cy="873566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8B7DB8F-B9FF-42AA-8CC6-0834A66F7755}"/>
              </a:ext>
            </a:extLst>
          </p:cNvPr>
          <p:cNvGrpSpPr/>
          <p:nvPr/>
        </p:nvGrpSpPr>
        <p:grpSpPr>
          <a:xfrm>
            <a:off x="1373556" y="1775012"/>
            <a:ext cx="7974948" cy="3522310"/>
            <a:chOff x="1373556" y="1775012"/>
            <a:chExt cx="7974948" cy="352231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4368B73-79C0-475C-8151-FA68AAA9AE59}"/>
                </a:ext>
              </a:extLst>
            </p:cNvPr>
            <p:cNvGrpSpPr/>
            <p:nvPr/>
          </p:nvGrpSpPr>
          <p:grpSpPr>
            <a:xfrm>
              <a:off x="1488012" y="1997729"/>
              <a:ext cx="2149431" cy="544765"/>
              <a:chOff x="3650568" y="1876648"/>
              <a:chExt cx="2149431" cy="544765"/>
            </a:xfrm>
          </p:grpSpPr>
          <p:pic>
            <p:nvPicPr>
              <p:cNvPr id="9" name="Graphic 8" descr="Single gear">
                <a:extLst>
                  <a:ext uri="{FF2B5EF4-FFF2-40B4-BE49-F238E27FC236}">
                    <a16:creationId xmlns:a16="http://schemas.microsoft.com/office/drawing/2014/main" id="{4880F753-95B6-4E1A-825F-BB142ADC0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838625A-D37B-47CD-BC26-6CB6D474A91E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1824859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1"/>
                    </a:solidFill>
                  </a:rPr>
                  <a:t>My public app</a:t>
                </a:r>
                <a:endParaRPr lang="LID4096" err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F9E4C01-BB8B-40C5-8CF1-5C65039C3F4C}"/>
                </a:ext>
              </a:extLst>
            </p:cNvPr>
            <p:cNvGrpSpPr/>
            <p:nvPr/>
          </p:nvGrpSpPr>
          <p:grpSpPr>
            <a:xfrm>
              <a:off x="1373556" y="4752557"/>
              <a:ext cx="2149431" cy="544765"/>
              <a:chOff x="3650568" y="1876648"/>
              <a:chExt cx="2149431" cy="544765"/>
            </a:xfrm>
          </p:grpSpPr>
          <p:pic>
            <p:nvPicPr>
              <p:cNvPr id="176" name="Graphic 175" descr="Single gear">
                <a:extLst>
                  <a:ext uri="{FF2B5EF4-FFF2-40B4-BE49-F238E27FC236}">
                    <a16:creationId xmlns:a16="http://schemas.microsoft.com/office/drawing/2014/main" id="{E54DEEF0-74FB-4987-B1DD-2B1B906F8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692F3224-9367-4C61-861B-0BA020948238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1824859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1"/>
                    </a:solidFill>
                  </a:rPr>
                  <a:t>My public app</a:t>
                </a:r>
                <a:endParaRPr lang="LID4096" err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61A5CF8-98E7-4114-91C6-7AE4D5146E2A}"/>
                </a:ext>
              </a:extLst>
            </p:cNvPr>
            <p:cNvGrpSpPr/>
            <p:nvPr/>
          </p:nvGrpSpPr>
          <p:grpSpPr>
            <a:xfrm>
              <a:off x="7199073" y="1775012"/>
              <a:ext cx="2149431" cy="544765"/>
              <a:chOff x="3650568" y="1876648"/>
              <a:chExt cx="2149431" cy="544765"/>
            </a:xfrm>
          </p:grpSpPr>
          <p:pic>
            <p:nvPicPr>
              <p:cNvPr id="80" name="Graphic 79" descr="Single gear">
                <a:extLst>
                  <a:ext uri="{FF2B5EF4-FFF2-40B4-BE49-F238E27FC236}">
                    <a16:creationId xmlns:a16="http://schemas.microsoft.com/office/drawing/2014/main" id="{BCAD8E1C-8F56-4ED5-A5AA-7B3906CC7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650568" y="1942676"/>
                <a:ext cx="412710" cy="412710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6C7B5B1-1550-4011-9C74-573759426829}"/>
                  </a:ext>
                </a:extLst>
              </p:cNvPr>
              <p:cNvSpPr txBox="1"/>
              <p:nvPr/>
            </p:nvSpPr>
            <p:spPr>
              <a:xfrm>
                <a:off x="3975140" y="1876648"/>
                <a:ext cx="1824859" cy="544765"/>
              </a:xfrm>
              <a:prstGeom prst="rect">
                <a:avLst/>
              </a:prstGeom>
              <a:noFill/>
            </p:spPr>
            <p:txBody>
              <a:bodyPr wrap="non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>
                    <a:solidFill>
                      <a:schemeClr val="accent1"/>
                    </a:solidFill>
                  </a:rPr>
                  <a:t>My public app</a:t>
                </a:r>
                <a:endParaRPr lang="LID4096" err="1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530D5E6-BD85-48A7-B2D4-E908131BA75E}"/>
              </a:ext>
            </a:extLst>
          </p:cNvPr>
          <p:cNvGrpSpPr/>
          <p:nvPr/>
        </p:nvGrpSpPr>
        <p:grpSpPr>
          <a:xfrm>
            <a:off x="4268653" y="1773883"/>
            <a:ext cx="2502377" cy="3836391"/>
            <a:chOff x="4268653" y="1773883"/>
            <a:chExt cx="2502377" cy="3836391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4AB14BFF-E620-4A98-9B5B-342B43442E66}"/>
                </a:ext>
              </a:extLst>
            </p:cNvPr>
            <p:cNvCxnSpPr>
              <a:cxnSpLocks/>
            </p:cNvCxnSpPr>
            <p:nvPr/>
          </p:nvCxnSpPr>
          <p:spPr>
            <a:xfrm>
              <a:off x="4272895" y="5486722"/>
              <a:ext cx="2268956" cy="123552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4240F72-9390-4C75-BF5F-93E022047924}"/>
                </a:ext>
              </a:extLst>
            </p:cNvPr>
            <p:cNvCxnSpPr/>
            <p:nvPr/>
          </p:nvCxnSpPr>
          <p:spPr>
            <a:xfrm flipV="1">
              <a:off x="4272895" y="3962636"/>
              <a:ext cx="2399435" cy="1524086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C934C743-D861-4E43-B1A4-5D7A8089DC3F}"/>
                </a:ext>
              </a:extLst>
            </p:cNvPr>
            <p:cNvCxnSpPr/>
            <p:nvPr/>
          </p:nvCxnSpPr>
          <p:spPr>
            <a:xfrm flipV="1">
              <a:off x="4268653" y="1773883"/>
              <a:ext cx="2502377" cy="3712839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83CC92DB-ADE9-431A-ADDD-F5CCFE16ACCA}"/>
              </a:ext>
            </a:extLst>
          </p:cNvPr>
          <p:cNvCxnSpPr>
            <a:cxnSpLocks/>
          </p:cNvCxnSpPr>
          <p:nvPr/>
        </p:nvCxnSpPr>
        <p:spPr>
          <a:xfrm flipV="1">
            <a:off x="4260772" y="3962636"/>
            <a:ext cx="2437959" cy="1898884"/>
          </a:xfrm>
          <a:prstGeom prst="straightConnector1">
            <a:avLst/>
          </a:prstGeom>
          <a:ln>
            <a:solidFill>
              <a:schemeClr val="accent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EA987B11-E6EE-4ECA-BF25-9C7EB2D64102}"/>
              </a:ext>
            </a:extLst>
          </p:cNvPr>
          <p:cNvCxnSpPr>
            <a:cxnSpLocks/>
          </p:cNvCxnSpPr>
          <p:nvPr/>
        </p:nvCxnSpPr>
        <p:spPr>
          <a:xfrm flipV="1">
            <a:off x="4316196" y="1841040"/>
            <a:ext cx="2454834" cy="3083487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79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1887D-0E64-4667-835C-93B0344E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2991503"/>
          </a:xfrm>
        </p:spPr>
        <p:txBody>
          <a:bodyPr/>
          <a:lstStyle/>
          <a:p>
            <a:r>
              <a:rPr lang="en-US" sz="2400"/>
              <a:t>Public store for SharePoint, Teams and Office apps</a:t>
            </a:r>
          </a:p>
          <a:p>
            <a:endParaRPr lang="nl-BE" sz="1600"/>
          </a:p>
          <a:p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Documentation</a:t>
            </a:r>
            <a:endParaRPr lang="en-US" sz="1600"/>
          </a:p>
          <a:p>
            <a:pPr lvl="1"/>
            <a:r>
              <a:rPr lang="en-US" sz="1600">
                <a:hlinkClick r:id="rId3"/>
              </a:rPr>
              <a:t>https://appsource.microsoft.com/</a:t>
            </a:r>
            <a:r>
              <a:rPr lang="en-US" sz="1600"/>
              <a:t> </a:t>
            </a:r>
          </a:p>
          <a:p>
            <a:pPr lvl="1"/>
            <a:endParaRPr lang="en-US" sz="1600"/>
          </a:p>
          <a:p>
            <a:pPr lvl="1"/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App Source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28DBE-F9A8-4938-B097-119F15D8C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551" y="2062716"/>
            <a:ext cx="4730403" cy="3363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04599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1887D-0E64-4667-835C-93B0344EDB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9433" y="1211937"/>
            <a:ext cx="5537267" cy="4247232"/>
          </a:xfrm>
        </p:spPr>
        <p:txBody>
          <a:bodyPr/>
          <a:lstStyle/>
          <a:p>
            <a:r>
              <a:rPr lang="en-US" sz="2400"/>
              <a:t>Automate SharePoint provisioning to new or existing SharePoint</a:t>
            </a:r>
          </a:p>
          <a:p>
            <a:pPr lvl="1"/>
            <a:r>
              <a:rPr lang="en-US" sz="1600"/>
              <a:t>Create SharePoint artefacts such as lists, libraries, content types</a:t>
            </a:r>
          </a:p>
          <a:p>
            <a:pPr lvl="1"/>
            <a:r>
              <a:rPr lang="en-US" sz="1600"/>
              <a:t>Update navigation and apply branding</a:t>
            </a:r>
          </a:p>
          <a:p>
            <a:pPr lvl="1"/>
            <a:r>
              <a:rPr lang="en-US" sz="1600"/>
              <a:t>Configure security</a:t>
            </a:r>
          </a:p>
          <a:p>
            <a:pPr lvl="1"/>
            <a:r>
              <a:rPr lang="en-US" sz="1600"/>
              <a:t>Deploy apps</a:t>
            </a:r>
          </a:p>
          <a:p>
            <a:pPr lvl="1"/>
            <a:r>
              <a:rPr lang="en-US" sz="1600"/>
              <a:t>Trigger Power Automate for custom coded provisioning tasks</a:t>
            </a:r>
            <a:endParaRPr lang="en-US" sz="2400"/>
          </a:p>
          <a:p>
            <a:endParaRPr lang="nl-BE" sz="1600"/>
          </a:p>
          <a:p>
            <a:r>
              <a:rPr lang="en-US" sz="2400"/>
              <a:t>Resources</a:t>
            </a:r>
          </a:p>
          <a:p>
            <a:pPr lvl="1"/>
            <a:r>
              <a:rPr lang="en-US" sz="1600">
                <a:hlinkClick r:id="rId2"/>
              </a:rPr>
              <a:t>Documentation</a:t>
            </a:r>
            <a:endParaRPr lang="en-US" sz="1600"/>
          </a:p>
          <a:p>
            <a:pPr lvl="1"/>
            <a:endParaRPr lang="en-US" sz="1600"/>
          </a:p>
          <a:p>
            <a:pPr lvl="1"/>
            <a:endParaRPr lang="en-US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24B8-08D5-4E2D-BB9B-BD85B9D0DA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Site Designs and Site Scripts</a:t>
            </a:r>
            <a:endParaRPr lang="LID4096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838260-20CE-4D73-B96C-D31C096E2335}"/>
              </a:ext>
            </a:extLst>
          </p:cNvPr>
          <p:cNvGrpSpPr/>
          <p:nvPr/>
        </p:nvGrpSpPr>
        <p:grpSpPr>
          <a:xfrm>
            <a:off x="7375724" y="510218"/>
            <a:ext cx="4246371" cy="5974087"/>
            <a:chOff x="7270568" y="640521"/>
            <a:chExt cx="4246371" cy="5974087"/>
          </a:xfrm>
        </p:grpSpPr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76C3C221-7694-4DDA-A598-6642CB907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70568" y="2450591"/>
              <a:ext cx="4246371" cy="416401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6A17E1F6-8929-4C45-915D-361BEBCB2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4093" y="640521"/>
              <a:ext cx="2662716" cy="13071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454152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66FCA-327B-4A20-A681-9D605D27B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724" y="3115115"/>
            <a:ext cx="10238360" cy="683264"/>
          </a:xfrm>
        </p:spPr>
        <p:txBody>
          <a:bodyPr/>
          <a:lstStyle/>
          <a:p>
            <a:r>
              <a:rPr lang="en-US"/>
              <a:t>Open Source Software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0388-2E7D-4CFC-BA04-01420B22F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7628" y="3723700"/>
            <a:ext cx="7184791" cy="627864"/>
          </a:xfrm>
        </p:spPr>
        <p:txBody>
          <a:bodyPr/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There’s a very vibrant community of Microsoft developers building open source for SharePoint, OneDrive and Microsoft Graph</a:t>
            </a:r>
            <a:endParaRPr lang="LID4096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831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0CF3D-F627-4FCC-B2E1-A043E370F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0268" y="298450"/>
            <a:ext cx="11552481" cy="68326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SharePoint &amp; OneDrive functional design</a:t>
            </a:r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CF572E-8BDF-47A5-9C1D-D54BBDB9CA57}"/>
              </a:ext>
            </a:extLst>
          </p:cNvPr>
          <p:cNvGrpSpPr/>
          <p:nvPr/>
        </p:nvGrpSpPr>
        <p:grpSpPr>
          <a:xfrm>
            <a:off x="318998" y="4162717"/>
            <a:ext cx="10331231" cy="1945453"/>
            <a:chOff x="974676" y="4162717"/>
            <a:chExt cx="10331231" cy="19454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C6F21DC-9F12-491F-A683-8121A615C11F}"/>
                </a:ext>
              </a:extLst>
            </p:cNvPr>
            <p:cNvSpPr/>
            <p:nvPr/>
          </p:nvSpPr>
          <p:spPr>
            <a:xfrm>
              <a:off x="974677" y="5050468"/>
              <a:ext cx="3332328" cy="10577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Files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CRUD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 Services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B47721-A3DA-4F7D-ABF3-CFEC2F816996}"/>
                </a:ext>
              </a:extLst>
            </p:cNvPr>
            <p:cNvSpPr/>
            <p:nvPr/>
          </p:nvSpPr>
          <p:spPr>
            <a:xfrm>
              <a:off x="4429835" y="5050468"/>
              <a:ext cx="3332328" cy="10577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Lists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CRUD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 Services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FE1CCE-B5BC-4EC5-AB5F-3FE26184B4C4}"/>
                </a:ext>
              </a:extLst>
            </p:cNvPr>
            <p:cNvSpPr/>
            <p:nvPr/>
          </p:nvSpPr>
          <p:spPr>
            <a:xfrm>
              <a:off x="7884993" y="5050468"/>
              <a:ext cx="3332328" cy="105770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Web Pages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CRUD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 Services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24C38D-1B75-4D37-A24B-D63F7104DE4A}"/>
                </a:ext>
              </a:extLst>
            </p:cNvPr>
            <p:cNvSpPr/>
            <p:nvPr/>
          </p:nvSpPr>
          <p:spPr>
            <a:xfrm>
              <a:off x="974677" y="4606592"/>
              <a:ext cx="10242644" cy="3298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Tenant\Site Collection abstraction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5FC598-67DF-4BC0-AF3E-D8E7491166F3}"/>
                </a:ext>
              </a:extLst>
            </p:cNvPr>
            <p:cNvSpPr/>
            <p:nvPr/>
          </p:nvSpPr>
          <p:spPr>
            <a:xfrm>
              <a:off x="974676" y="4162717"/>
              <a:ext cx="10331231" cy="32982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accent5">
                  <a:lumMod val="90000"/>
                  <a:lumOff val="1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API Surface (Graph \ REST \ CSOM)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D4D342B-3A03-4705-9606-19095BBB24D0}"/>
              </a:ext>
            </a:extLst>
          </p:cNvPr>
          <p:cNvSpPr/>
          <p:nvPr/>
        </p:nvSpPr>
        <p:spPr>
          <a:xfrm>
            <a:off x="3834436" y="1749582"/>
            <a:ext cx="6727208" cy="105770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r>
              <a:rPr kumimoji="0" lang="en-US" sz="1800" b="1" i="0" u="none" strike="noStrike" kern="1200" cap="none" spc="0" normalizeH="0" baseline="30000" noProof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rd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Party Web Extensibility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SharePoint Framework –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SPFx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\ File Handlers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5AE7FC-A721-4B39-B059-2CED60BD92B2}"/>
              </a:ext>
            </a:extLst>
          </p:cNvPr>
          <p:cNvGrpSpPr/>
          <p:nvPr/>
        </p:nvGrpSpPr>
        <p:grpSpPr>
          <a:xfrm>
            <a:off x="10647061" y="2950486"/>
            <a:ext cx="1298134" cy="3157684"/>
            <a:chOff x="10647061" y="2950486"/>
            <a:chExt cx="1298134" cy="31576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194902-4218-4B8B-B086-0675CEADDBA3}"/>
                </a:ext>
              </a:extLst>
            </p:cNvPr>
            <p:cNvGrpSpPr/>
            <p:nvPr/>
          </p:nvGrpSpPr>
          <p:grpSpPr>
            <a:xfrm>
              <a:off x="10650229" y="4162717"/>
              <a:ext cx="1294966" cy="1945453"/>
              <a:chOff x="10819719" y="4162717"/>
              <a:chExt cx="1294966" cy="194545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F27D10-ECF6-459A-81FD-8E4EEB46F249}"/>
                  </a:ext>
                </a:extLst>
              </p:cNvPr>
              <p:cNvSpPr/>
              <p:nvPr/>
            </p:nvSpPr>
            <p:spPr>
              <a:xfrm>
                <a:off x="10819719" y="4162717"/>
                <a:ext cx="1294966" cy="33089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accent5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Graph \ REST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72F33C6-F203-412F-9E96-BEEE46106186}"/>
                  </a:ext>
                </a:extLst>
              </p:cNvPr>
              <p:cNvSpPr/>
              <p:nvPr/>
            </p:nvSpPr>
            <p:spPr>
              <a:xfrm>
                <a:off x="10819722" y="5050468"/>
                <a:ext cx="1294963" cy="1057702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Files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CRUD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 Services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069C74E-5C3B-44B7-BCB2-B048159516E4}"/>
                  </a:ext>
                </a:extLst>
              </p:cNvPr>
              <p:cNvSpPr/>
              <p:nvPr/>
            </p:nvSpPr>
            <p:spPr>
              <a:xfrm>
                <a:off x="10819722" y="4606591"/>
                <a:ext cx="1294963" cy="329821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User </a:t>
                </a:r>
                <a:r>
                  <a:rPr kumimoji="0" lang="en-US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Abst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2232AA-0269-4E64-85ED-D3C0648599ED}"/>
                </a:ext>
              </a:extLst>
            </p:cNvPr>
            <p:cNvSpPr txBox="1"/>
            <p:nvPr/>
          </p:nvSpPr>
          <p:spPr>
            <a:xfrm>
              <a:off x="10647061" y="2950486"/>
              <a:ext cx="1294965" cy="313932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OneDrive Consumer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7E6532-AA0F-4579-A0AF-5EF89D950A31}"/>
              </a:ext>
            </a:extLst>
          </p:cNvPr>
          <p:cNvGrpSpPr/>
          <p:nvPr/>
        </p:nvGrpSpPr>
        <p:grpSpPr>
          <a:xfrm>
            <a:off x="319000" y="2956150"/>
            <a:ext cx="10242643" cy="1064648"/>
            <a:chOff x="319000" y="2956150"/>
            <a:chExt cx="10242643" cy="106464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B1005BC-3204-42D0-955A-E485E1AA8284}"/>
                </a:ext>
              </a:extLst>
            </p:cNvPr>
            <p:cNvGrpSpPr/>
            <p:nvPr/>
          </p:nvGrpSpPr>
          <p:grpSpPr>
            <a:xfrm>
              <a:off x="319000" y="2956150"/>
              <a:ext cx="10242643" cy="1064648"/>
              <a:chOff x="974678" y="2956150"/>
              <a:chExt cx="10242643" cy="106464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7B90154-B4D2-488E-9E71-400F145CED5E}"/>
                  </a:ext>
                </a:extLst>
              </p:cNvPr>
              <p:cNvSpPr/>
              <p:nvPr/>
            </p:nvSpPr>
            <p:spPr>
              <a:xfrm>
                <a:off x="3492689" y="2963096"/>
                <a:ext cx="2137013" cy="1057702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  <a:r>
                  <a:rPr kumimoji="0" lang="en-US" sz="1800" b="1" i="0" u="none" strike="noStrike" kern="1200" cap="none" spc="0" normalizeH="0" baseline="30000" noProof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rd</a:t>
                </a: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Party Apps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DLP \ Search \ Files \ Lists \ Photos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CC7DE1-1C02-4CF1-BD63-39995E8639DB}"/>
                  </a:ext>
                </a:extLst>
              </p:cNvPr>
              <p:cNvSpPr/>
              <p:nvPr/>
            </p:nvSpPr>
            <p:spPr>
              <a:xfrm>
                <a:off x="974678" y="2956150"/>
                <a:ext cx="2374710" cy="10577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  <a:r>
                  <a:rPr kumimoji="0" lang="en-US" sz="1800" b="0" i="0" u="none" strike="noStrike" kern="1200" cap="none" spc="0" normalizeH="0" baseline="3000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Party Apps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OneDrive \ Teams \ Office \ etc</a:t>
                </a:r>
                <a:r>
                  <a:rPr lang="en-US">
                    <a:latin typeface="Calibri" panose="020F0502020204030204"/>
                  </a:rPr>
                  <a:t>.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54197A2-4FD0-4734-93CC-EB1518F9C559}"/>
                  </a:ext>
                </a:extLst>
              </p:cNvPr>
              <p:cNvSpPr/>
              <p:nvPr/>
            </p:nvSpPr>
            <p:spPr>
              <a:xfrm>
                <a:off x="5773003" y="2963096"/>
                <a:ext cx="5444318" cy="105770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Web Templating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SharePoint Home, Team Sites, Comm Sites, ODB, etc</a:t>
                </a:r>
                <a:r>
                  <a:rPr lang="en-US">
                    <a:latin typeface="Calibri" panose="020F0502020204030204"/>
                  </a:rPr>
                  <a:t>.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9DA1F8-790A-4F2B-A328-DCD8292D8B6F}"/>
                </a:ext>
              </a:extLst>
            </p:cNvPr>
            <p:cNvSpPr/>
            <p:nvPr/>
          </p:nvSpPr>
          <p:spPr>
            <a:xfrm>
              <a:off x="5122175" y="2960524"/>
              <a:ext cx="2949190" cy="22018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1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 Bound Controls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2525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4964461" y="775062"/>
            <a:ext cx="0" cy="52920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964261" y="775062"/>
            <a:ext cx="0" cy="52920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7464361" y="775062"/>
            <a:ext cx="0" cy="52920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D9AA81-D983-47DA-884F-B5942339B509}"/>
              </a:ext>
            </a:extLst>
          </p:cNvPr>
          <p:cNvCxnSpPr>
            <a:cxnSpLocks/>
          </p:cNvCxnSpPr>
          <p:nvPr/>
        </p:nvCxnSpPr>
        <p:spPr>
          <a:xfrm>
            <a:off x="2464561" y="775062"/>
            <a:ext cx="0" cy="5292000"/>
          </a:xfrm>
          <a:prstGeom prst="line">
            <a:avLst/>
          </a:prstGeom>
          <a:ln w="127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068B9B-B677-4688-9171-CD82D0A86DB3}"/>
              </a:ext>
            </a:extLst>
          </p:cNvPr>
          <p:cNvGrpSpPr/>
          <p:nvPr/>
        </p:nvGrpSpPr>
        <p:grpSpPr>
          <a:xfrm>
            <a:off x="5082038" y="1294596"/>
            <a:ext cx="2550389" cy="4829808"/>
            <a:chOff x="5082038" y="1370796"/>
            <a:chExt cx="2550389" cy="482980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341BB-5AF6-49CB-85BE-4AB9ABA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3844" y="2316698"/>
              <a:ext cx="1473739" cy="1534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96D1ED-955A-44C0-9610-DCC511B7C903}"/>
                </a:ext>
              </a:extLst>
            </p:cNvPr>
            <p:cNvGrpSpPr/>
            <p:nvPr/>
          </p:nvGrpSpPr>
          <p:grpSpPr>
            <a:xfrm>
              <a:off x="5082038" y="1370796"/>
              <a:ext cx="2550389" cy="4829808"/>
              <a:chOff x="2634127" y="1541408"/>
              <a:chExt cx="2550389" cy="482980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7C6653-B44F-406C-9BE9-0D072F16F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2350"/>
              <a:stretch/>
            </p:blipFill>
            <p:spPr>
              <a:xfrm>
                <a:off x="2670462" y="3081148"/>
                <a:ext cx="1507547" cy="1420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0DDCAF-D853-4780-B250-ACB4E817A0C4}"/>
                  </a:ext>
                </a:extLst>
              </p:cNvPr>
              <p:cNvSpPr txBox="1"/>
              <p:nvPr/>
            </p:nvSpPr>
            <p:spPr>
              <a:xfrm>
                <a:off x="2942916" y="1541408"/>
                <a:ext cx="1543190" cy="5170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50332-7012-43B5-831F-FACD76D2BD30}"/>
                  </a:ext>
                </a:extLst>
              </p:cNvPr>
              <p:cNvSpPr txBox="1"/>
              <p:nvPr/>
            </p:nvSpPr>
            <p:spPr>
              <a:xfrm>
                <a:off x="2634127" y="5069364"/>
                <a:ext cx="2550389" cy="130185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 anchor="t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sharepoint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  <a:cs typeface="Segoe UI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pnp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  <a:cs typeface="Segoe UI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officedev</a:t>
                </a:r>
                <a:endParaRPr lang="en-US" sz="1400" err="1">
                  <a:solidFill>
                    <a:schemeClr val="bg1">
                      <a:lumMod val="50000"/>
                    </a:schemeClr>
                  </a:solidFill>
                  <a:cs typeface="Segoe UI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  <a:ea typeface="+mn-lt"/>
                    <a:cs typeface="+mn-lt"/>
                  </a:rPr>
                  <a:t>github.com/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  <a:ea typeface="+mn-lt"/>
                    <a:cs typeface="+mn-lt"/>
                  </a:rPr>
                  <a:t>microsoftgraph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1E916-AF65-49D4-B825-B805960A6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4235" y="3475354"/>
                <a:ext cx="1409972" cy="15501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99BFF6-61CA-4B23-9AB9-2250CB587238}"/>
              </a:ext>
            </a:extLst>
          </p:cNvPr>
          <p:cNvGrpSpPr/>
          <p:nvPr/>
        </p:nvGrpSpPr>
        <p:grpSpPr>
          <a:xfrm>
            <a:off x="7346655" y="1308689"/>
            <a:ext cx="2617606" cy="4729575"/>
            <a:chOff x="7354308" y="1471029"/>
            <a:chExt cx="2617606" cy="47295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328A88-7594-4F2A-975B-605F1B204AAA}"/>
                </a:ext>
              </a:extLst>
            </p:cNvPr>
            <p:cNvSpPr txBox="1"/>
            <p:nvPr/>
          </p:nvSpPr>
          <p:spPr>
            <a:xfrm>
              <a:off x="7354308" y="1471029"/>
              <a:ext cx="2617606" cy="5170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Sample galleries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C2F77-247B-4FA4-AD71-3F05EC150861}"/>
                </a:ext>
              </a:extLst>
            </p:cNvPr>
            <p:cNvSpPr txBox="1"/>
            <p:nvPr/>
          </p:nvSpPr>
          <p:spPr>
            <a:xfrm>
              <a:off x="7586101" y="4898752"/>
              <a:ext cx="2208051" cy="1301852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FI" sz="140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k</a:t>
              </a:r>
              <a:r>
                <a:rPr lang="en-FI" sz="1400">
                  <a:solidFill>
                    <a:schemeClr val="bg1">
                      <a:lumMod val="50000"/>
                    </a:schemeClr>
                  </a:solidFill>
                </a:rPr>
                <a:t>a.ms/</a:t>
              </a:r>
              <a:r>
                <a:rPr lang="en-FI" sz="1400" err="1">
                  <a:solidFill>
                    <a:schemeClr val="bg1">
                      <a:lumMod val="50000"/>
                    </a:schemeClr>
                  </a:solidFill>
                </a:rPr>
                <a:t>spfx</a:t>
              </a:r>
              <a:r>
                <a:rPr lang="en-FI" sz="1400">
                  <a:solidFill>
                    <a:schemeClr val="bg1">
                      <a:lumMod val="50000"/>
                    </a:schemeClr>
                  </a:solidFill>
                </a:rPr>
                <a:t>-webparts</a:t>
              </a:r>
              <a:endParaRPr lang="en-US" sz="140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FI" sz="1400">
                  <a:solidFill>
                    <a:schemeClr val="bg1">
                      <a:lumMod val="50000"/>
                    </a:schemeClr>
                  </a:solidFill>
                </a:rPr>
                <a:t>a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k</a:t>
              </a:r>
              <a:r>
                <a:rPr lang="en-FI" sz="1400">
                  <a:solidFill>
                    <a:schemeClr val="bg1">
                      <a:lumMod val="50000"/>
                    </a:schemeClr>
                  </a:solidFill>
                </a:rPr>
                <a:t>a.ms/</a:t>
              </a:r>
              <a:r>
                <a:rPr lang="en-FI" sz="1400" err="1">
                  <a:solidFill>
                    <a:schemeClr val="bg1">
                      <a:lumMod val="50000"/>
                    </a:schemeClr>
                  </a:solidFill>
                </a:rPr>
                <a:t>spfx</a:t>
              </a:r>
              <a:r>
                <a:rPr lang="en-FI" sz="1400">
                  <a:solidFill>
                    <a:schemeClr val="bg1">
                      <a:lumMod val="50000"/>
                    </a:schemeClr>
                  </a:solidFill>
                </a:rPr>
                <a:t>-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e</a:t>
              </a:r>
              <a:r>
                <a:rPr lang="en-FI" sz="140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t</a:t>
              </a:r>
              <a:r>
                <a:rPr lang="en-FI" sz="1400" err="1">
                  <a:solidFill>
                    <a:schemeClr val="bg1">
                      <a:lumMod val="50000"/>
                    </a:schemeClr>
                  </a:solidFill>
                </a:rPr>
                <a:t>ensions</a:t>
              </a:r>
              <a:endParaRPr lang="en-US" sz="140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aka.ms/list-formatting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aka.ms/teams-samples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14F070-085D-4314-9882-CF8F496B6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6101" y="2443381"/>
              <a:ext cx="1480710" cy="153189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C8E6999-F942-4A27-AC4D-6BBC57F6C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3920" y="2999046"/>
              <a:ext cx="1465782" cy="153189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E0F7F-9687-4B36-84EE-B637D8DBCC12}"/>
              </a:ext>
            </a:extLst>
          </p:cNvPr>
          <p:cNvSpPr txBox="1"/>
          <p:nvPr/>
        </p:nvSpPr>
        <p:spPr>
          <a:xfrm>
            <a:off x="4797874" y="6441999"/>
            <a:ext cx="2840725" cy="4893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@Microsoft365Dev | @m365pnp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4AE102-B7F9-4846-9B66-58793687FD49}"/>
              </a:ext>
            </a:extLst>
          </p:cNvPr>
          <p:cNvGrpSpPr/>
          <p:nvPr/>
        </p:nvGrpSpPr>
        <p:grpSpPr>
          <a:xfrm>
            <a:off x="10143377" y="1308689"/>
            <a:ext cx="2108487" cy="3897243"/>
            <a:chOff x="10152564" y="1471029"/>
            <a:chExt cx="2108487" cy="38972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EE5D68-222C-450A-8E9C-467FC4420058}"/>
                </a:ext>
              </a:extLst>
            </p:cNvPr>
            <p:cNvSpPr txBox="1"/>
            <p:nvPr/>
          </p:nvSpPr>
          <p:spPr>
            <a:xfrm>
              <a:off x="10611437" y="1471029"/>
              <a:ext cx="1220859" cy="517022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Initiatives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7AD1CF-9B9E-4023-BD6F-FE9D8B722EF5}"/>
                </a:ext>
              </a:extLst>
            </p:cNvPr>
            <p:cNvSpPr txBox="1"/>
            <p:nvPr/>
          </p:nvSpPr>
          <p:spPr>
            <a:xfrm>
              <a:off x="10338486" y="4878950"/>
              <a:ext cx="1736641" cy="489322"/>
            </a:xfrm>
            <a:prstGeom prst="rect">
              <a:avLst/>
            </a:prstGeom>
            <a:noFill/>
          </p:spPr>
          <p:txBody>
            <a:bodyPr wrap="none" lIns="182854" tIns="146283" rIns="182854" bIns="146283" rtlCol="0" anchor="t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chemeClr val="bg1">
                      <a:lumMod val="50000"/>
                    </a:schemeClr>
                  </a:solidFill>
                </a:rPr>
                <a:t>aka.ms/m365pnp</a:t>
              </a:r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8D6564B-B85F-4A55-A50C-6695FBB9A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52564" y="2769778"/>
              <a:ext cx="2108487" cy="143825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EAFF95-4884-4E86-B718-B59B2516FA19}"/>
              </a:ext>
            </a:extLst>
          </p:cNvPr>
          <p:cNvGrpSpPr/>
          <p:nvPr/>
        </p:nvGrpSpPr>
        <p:grpSpPr>
          <a:xfrm>
            <a:off x="-58077" y="1308689"/>
            <a:ext cx="2410608" cy="4075027"/>
            <a:chOff x="-58077" y="1384889"/>
            <a:chExt cx="2410608" cy="40750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592B84-733F-4028-90E0-513B786BCCBE}"/>
                </a:ext>
              </a:extLst>
            </p:cNvPr>
            <p:cNvGrpSpPr/>
            <p:nvPr/>
          </p:nvGrpSpPr>
          <p:grpSpPr>
            <a:xfrm>
              <a:off x="-58077" y="1384889"/>
              <a:ext cx="2410608" cy="4075027"/>
              <a:chOff x="-56111" y="1313047"/>
              <a:chExt cx="2410608" cy="407502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C6E6C4-9BF7-460C-8331-B8665C25C17C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287777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developer videos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4EEE18-34A8-4F88-87FD-7EFE2FCA0EA8}"/>
                  </a:ext>
                </a:extLst>
              </p:cNvPr>
              <p:cNvSpPr txBox="1"/>
              <p:nvPr/>
            </p:nvSpPr>
            <p:spPr>
              <a:xfrm>
                <a:off x="-56111" y="4898752"/>
                <a:ext cx="2410608" cy="4893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aka.ms/M</a:t>
                </a:r>
                <a:r>
                  <a:rPr lang="en-FI" sz="1400">
                    <a:solidFill>
                      <a:schemeClr val="bg1">
                        <a:lumMod val="50000"/>
                      </a:schemeClr>
                    </a:solidFill>
                  </a:rPr>
                  <a:t>365</a:t>
                </a:r>
                <a:r>
                  <a:rPr lang="en-US" sz="1400" err="1">
                    <a:solidFill>
                      <a:schemeClr val="bg1">
                        <a:lumMod val="50000"/>
                      </a:schemeClr>
                    </a:solidFill>
                  </a:rPr>
                  <a:t>DevYouTube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2F941C-ABCA-4E61-8510-D33323F07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276" y="2586170"/>
              <a:ext cx="1810000" cy="238442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87FD2C-AA8F-4612-BC07-1CC1EA73CC15}"/>
              </a:ext>
            </a:extLst>
          </p:cNvPr>
          <p:cNvGrpSpPr/>
          <p:nvPr/>
        </p:nvGrpSpPr>
        <p:grpSpPr>
          <a:xfrm>
            <a:off x="2559016" y="1308689"/>
            <a:ext cx="2511744" cy="4075027"/>
            <a:chOff x="2559016" y="1384889"/>
            <a:chExt cx="2511744" cy="40750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A04982-A94B-4213-90F9-726872981260}"/>
                </a:ext>
              </a:extLst>
            </p:cNvPr>
            <p:cNvGrpSpPr/>
            <p:nvPr/>
          </p:nvGrpSpPr>
          <p:grpSpPr>
            <a:xfrm>
              <a:off x="2559016" y="1384889"/>
              <a:ext cx="2511744" cy="4075027"/>
              <a:chOff x="-11677" y="1313047"/>
              <a:chExt cx="2511744" cy="407502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F9E49-C914-4924-B928-592ED0BBD1BF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465302" cy="1064864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&amp; </a:t>
                </a:r>
                <a:b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SharePoint 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 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(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P) videos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D09EA-4B40-4272-A2B9-2748FE02328F}"/>
                  </a:ext>
                </a:extLst>
              </p:cNvPr>
              <p:cNvSpPr txBox="1"/>
              <p:nvPr/>
            </p:nvSpPr>
            <p:spPr>
              <a:xfrm>
                <a:off x="-11677" y="4898752"/>
                <a:ext cx="2321738" cy="4893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FI" sz="1400">
                    <a:solidFill>
                      <a:schemeClr val="bg1">
                        <a:lumMod val="50000"/>
                      </a:schemeClr>
                    </a:solidFill>
                  </a:rPr>
                  <a:t>m365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</a:t>
                </a:r>
                <a:r>
                  <a:rPr lang="en-FI" sz="1400">
                    <a:solidFill>
                      <a:schemeClr val="bg1">
                        <a:lumMod val="50000"/>
                      </a:schemeClr>
                    </a:solidFill>
                  </a:rPr>
                  <a:t>n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p</a:t>
                </a:r>
                <a:r>
                  <a:rPr lang="en-FI" sz="140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v</a:t>
                </a:r>
                <a:r>
                  <a:rPr lang="en-FI" sz="140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  <a:r>
                  <a:rPr lang="en-FI" sz="14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40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r>
                  <a:rPr lang="en-FI" sz="140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en-US" sz="14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C445346-7022-44B3-A416-04671BF24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30208" y="2595511"/>
              <a:ext cx="1997662" cy="2283439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21110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9272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B66FCA-327B-4A20-A681-9D605D27B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Files extensibility scenarios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0388-2E7D-4CFC-BA04-01420B22F1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3057" y="3687124"/>
            <a:ext cx="6284107" cy="775148"/>
          </a:xfrm>
        </p:spPr>
        <p:txBody>
          <a:bodyPr/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An overview of the extensibility options when working with files in SharePoint and OneDrive</a:t>
            </a:r>
            <a:endParaRPr lang="LID4096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7743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74675C-1A50-46AC-9198-36710B291E9B}"/>
              </a:ext>
            </a:extLst>
          </p:cNvPr>
          <p:cNvCxnSpPr/>
          <p:nvPr/>
        </p:nvCxnSpPr>
        <p:spPr>
          <a:xfrm>
            <a:off x="3188292" y="2142100"/>
            <a:ext cx="0" cy="16594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DD1BC6E-C9F7-4D20-9AAF-17E3AEAE12B0}"/>
              </a:ext>
            </a:extLst>
          </p:cNvPr>
          <p:cNvSpPr txBox="1"/>
          <p:nvPr/>
        </p:nvSpPr>
        <p:spPr>
          <a:xfrm rot="16200000">
            <a:off x="-2041387" y="3312616"/>
            <a:ext cx="5732473" cy="62780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448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 Light"/>
              </a:rPr>
              <a:t>Files</a:t>
            </a:r>
            <a:endParaRPr lang="en-US" sz="448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Ligh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B84E6-1A8F-4AB7-9FF0-3D4D248D4F02}"/>
              </a:ext>
            </a:extLst>
          </p:cNvPr>
          <p:cNvSpPr txBox="1"/>
          <p:nvPr/>
        </p:nvSpPr>
        <p:spPr>
          <a:xfrm>
            <a:off x="280538" y="5673149"/>
            <a:ext cx="12065681" cy="124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36"/>
              <a:t>File Preview</a:t>
            </a:r>
          </a:p>
          <a:p>
            <a:r>
              <a:rPr lang="en-US" sz="1836"/>
              <a:t>No additional infrastructure for hosting</a:t>
            </a:r>
          </a:p>
          <a:p>
            <a:r>
              <a:rPr lang="en-US" sz="1836"/>
              <a:t>Maintain a focus on your App while we do the rest</a:t>
            </a:r>
          </a:p>
          <a:p>
            <a:r>
              <a:rPr lang="en-US" sz="1836"/>
              <a:t>Government and Industry compliant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E123F6-1A8D-4BE8-9774-CB8937FC8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24" y="216939"/>
            <a:ext cx="5345553" cy="530164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EF232A7-55C0-4EE8-8EE1-0D1E2FAFA5FF}"/>
              </a:ext>
            </a:extLst>
          </p:cNvPr>
          <p:cNvGrpSpPr/>
          <p:nvPr/>
        </p:nvGrpSpPr>
        <p:grpSpPr>
          <a:xfrm>
            <a:off x="5380535" y="371502"/>
            <a:ext cx="2726626" cy="5301647"/>
            <a:chOff x="9169981" y="1473532"/>
            <a:chExt cx="2673405" cy="5198165"/>
          </a:xfrm>
        </p:grpSpPr>
        <p:pic>
          <p:nvPicPr>
            <p:cNvPr id="14" name="Picture 13" descr="A screen shot of a smart phone&#10;&#10;Description automatically generated">
              <a:extLst>
                <a:ext uri="{FF2B5EF4-FFF2-40B4-BE49-F238E27FC236}">
                  <a16:creationId xmlns:a16="http://schemas.microsoft.com/office/drawing/2014/main" id="{1EB7E4B2-A3BA-4912-A5BE-9FFA2152B5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61" t="3719" r="31763" b="4568"/>
            <a:stretch/>
          </p:blipFill>
          <p:spPr>
            <a:xfrm>
              <a:off x="9169981" y="1473532"/>
              <a:ext cx="2673405" cy="5198165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F83BB31-718C-4197-91B4-633E6E758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2448" y="2099617"/>
              <a:ext cx="2242181" cy="398809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E5BC2-57A4-470D-B248-ED51AA6C2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871" y="355275"/>
            <a:ext cx="3289360" cy="52678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4E1EB9-6871-4E19-85F5-A4F29F31152B}"/>
              </a:ext>
            </a:extLst>
          </p:cNvPr>
          <p:cNvSpPr/>
          <p:nvPr/>
        </p:nvSpPr>
        <p:spPr bwMode="auto">
          <a:xfrm>
            <a:off x="4621023" y="1068456"/>
            <a:ext cx="473105" cy="327992"/>
          </a:xfrm>
          <a:prstGeom prst="rect">
            <a:avLst/>
          </a:prstGeom>
          <a:solidFill>
            <a:srgbClr val="FAF9F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LID4096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9096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FAC1FF-8535-48FF-9FD4-9C8B0072B838}"/>
              </a:ext>
            </a:extLst>
          </p:cNvPr>
          <p:cNvSpPr/>
          <p:nvPr/>
        </p:nvSpPr>
        <p:spPr bwMode="auto">
          <a:xfrm>
            <a:off x="1" y="0"/>
            <a:ext cx="12436474" cy="6994525"/>
          </a:xfrm>
          <a:prstGeom prst="rect">
            <a:avLst/>
          </a:prstGeom>
          <a:solidFill>
            <a:schemeClr val="accent5">
              <a:lumMod val="25000"/>
              <a:lumOff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LID4096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18CD9F-FF1B-46AE-8C74-6A61A1EABB29}"/>
              </a:ext>
            </a:extLst>
          </p:cNvPr>
          <p:cNvGrpSpPr/>
          <p:nvPr/>
        </p:nvGrpSpPr>
        <p:grpSpPr>
          <a:xfrm>
            <a:off x="3402542" y="3375920"/>
            <a:ext cx="5465336" cy="994478"/>
            <a:chOff x="4704053" y="3216215"/>
            <a:chExt cx="5359419" cy="97520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936851-2CE5-4B23-A0C2-2596C083FF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8679" y="3216215"/>
              <a:ext cx="364793" cy="97520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1F06BB9-F532-41C3-BC88-9EF92E1DDD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7849" y="3216215"/>
              <a:ext cx="364793" cy="97520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95F529F-1537-4F52-A34F-A624B4B79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053" y="3216215"/>
              <a:ext cx="364793" cy="97520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E382F6C-842C-4579-A4AD-05A3A6AABC8D}"/>
              </a:ext>
            </a:extLst>
          </p:cNvPr>
          <p:cNvSpPr txBox="1">
            <a:spLocks/>
          </p:cNvSpPr>
          <p:nvPr/>
        </p:nvSpPr>
        <p:spPr>
          <a:xfrm>
            <a:off x="467999" y="1184020"/>
            <a:ext cx="11500479" cy="103745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51121">
              <a:defRPr/>
            </a:pPr>
            <a:r>
              <a:rPr lang="en-US" sz="4080" spc="0">
                <a:solidFill>
                  <a:schemeClr val="bg1">
                    <a:lumMod val="25000"/>
                  </a:schemeClr>
                </a:solidFill>
                <a:latin typeface="Segoe UI Semibold"/>
              </a:rPr>
              <a:t>Turbocharged SharePoint file storage</a:t>
            </a:r>
            <a:br>
              <a:rPr lang="en-US" sz="4080" spc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3264" spc="0">
                <a:solidFill>
                  <a:schemeClr val="accent1"/>
                </a:solidFill>
                <a:latin typeface="Segoe UI Semibold"/>
              </a:rPr>
              <a:t>Fast, phenomenal, and fluid</a:t>
            </a:r>
            <a:endParaRPr lang="en-US" sz="3672" spc="0">
              <a:solidFill>
                <a:schemeClr val="accent1"/>
              </a:solidFill>
              <a:latin typeface="Segoe UI Semibold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554140-F8F2-4015-8316-E71AFD40A7F7}"/>
              </a:ext>
            </a:extLst>
          </p:cNvPr>
          <p:cNvGrpSpPr/>
          <p:nvPr/>
        </p:nvGrpSpPr>
        <p:grpSpPr>
          <a:xfrm>
            <a:off x="955129" y="3117723"/>
            <a:ext cx="2055776" cy="1309276"/>
            <a:chOff x="3036870" y="2757674"/>
            <a:chExt cx="2015936" cy="128390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CCD508-CB9A-440B-8417-1A21BC83B4EA}"/>
                </a:ext>
              </a:extLst>
            </p:cNvPr>
            <p:cNvSpPr/>
            <p:nvPr/>
          </p:nvSpPr>
          <p:spPr>
            <a:xfrm>
              <a:off x="3263182" y="2757674"/>
              <a:ext cx="1563313" cy="1034001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 defTabSz="932418">
                <a:defRPr/>
              </a:pPr>
              <a:r>
                <a:rPr lang="en-US" sz="6117" b="1" spc="-104">
                  <a:ln w="3175">
                    <a:noFill/>
                  </a:ln>
                  <a:solidFill>
                    <a:schemeClr val="accent1"/>
                  </a:solidFill>
                  <a:latin typeface="Segoe UI"/>
                  <a:cs typeface="Segoe UI" pitchFamily="34" charset="0"/>
                </a:rPr>
                <a:t>10X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264327-30F6-4428-AF47-2AEF97ECBD5E}"/>
                </a:ext>
              </a:extLst>
            </p:cNvPr>
            <p:cNvSpPr/>
            <p:nvPr/>
          </p:nvSpPr>
          <p:spPr>
            <a:xfrm>
              <a:off x="3036870" y="3666730"/>
              <a:ext cx="2015936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18">
                <a:defRPr/>
              </a:pPr>
              <a:r>
                <a:rPr lang="en-US" sz="1836">
                  <a:ln w="3175">
                    <a:noFill/>
                  </a:ln>
                  <a:solidFill>
                    <a:schemeClr val="bg1">
                      <a:lumMod val="25000"/>
                    </a:schemeClr>
                  </a:solidFill>
                  <a:latin typeface="Segoe UI Semibold"/>
                  <a:cs typeface="Segoe UI" pitchFamily="34" charset="0"/>
                </a:rPr>
                <a:t>faster downloads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C6AA8-2EDB-4E0E-9D4F-3E6AF3118773}"/>
              </a:ext>
            </a:extLst>
          </p:cNvPr>
          <p:cNvGrpSpPr/>
          <p:nvPr/>
        </p:nvGrpSpPr>
        <p:grpSpPr>
          <a:xfrm>
            <a:off x="3797128" y="3128101"/>
            <a:ext cx="1868443" cy="1298897"/>
            <a:chOff x="5359171" y="2767851"/>
            <a:chExt cx="1832233" cy="12737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C01B-6988-467B-BBF6-BB1D01B3ECC8}"/>
                </a:ext>
              </a:extLst>
            </p:cNvPr>
            <p:cNvSpPr/>
            <p:nvPr/>
          </p:nvSpPr>
          <p:spPr>
            <a:xfrm>
              <a:off x="5722348" y="2767851"/>
              <a:ext cx="1105879" cy="1013649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 defTabSz="932418">
                <a:defRPr/>
              </a:pPr>
              <a:r>
                <a:rPr lang="en-US" sz="6117" b="1" spc="-104">
                  <a:ln w="3175">
                    <a:noFill/>
                  </a:ln>
                  <a:solidFill>
                    <a:schemeClr val="accent1"/>
                  </a:solidFill>
                  <a:latin typeface="Segoe UI"/>
                  <a:cs typeface="Segoe UI" pitchFamily="34" charset="0"/>
                </a:rPr>
                <a:t>3X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3C7345-297E-453A-A977-CC41B64D7A64}"/>
                </a:ext>
              </a:extLst>
            </p:cNvPr>
            <p:cNvSpPr/>
            <p:nvPr/>
          </p:nvSpPr>
          <p:spPr>
            <a:xfrm>
              <a:off x="5359171" y="3666730"/>
              <a:ext cx="1832233" cy="3748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418">
                <a:defRPr/>
              </a:pPr>
              <a:r>
                <a:rPr lang="en-US" sz="1836">
                  <a:ln w="3175">
                    <a:noFill/>
                  </a:ln>
                  <a:solidFill>
                    <a:schemeClr val="bg1">
                      <a:lumMod val="25000"/>
                    </a:schemeClr>
                  </a:solidFill>
                  <a:latin typeface="Segoe UI Semibold"/>
                  <a:cs typeface="Segoe UI" pitchFamily="34" charset="0"/>
                </a:rPr>
                <a:t>performance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F4E5F5-EFB8-4110-ABBB-9C8C5C499982}"/>
              </a:ext>
            </a:extLst>
          </p:cNvPr>
          <p:cNvGrpSpPr/>
          <p:nvPr/>
        </p:nvGrpSpPr>
        <p:grpSpPr>
          <a:xfrm>
            <a:off x="9186243" y="3117815"/>
            <a:ext cx="2068037" cy="1309186"/>
            <a:chOff x="9780697" y="2757762"/>
            <a:chExt cx="2027960" cy="128381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AFB745-86CB-41BC-9DC3-3E57F1C48A46}"/>
                </a:ext>
              </a:extLst>
            </p:cNvPr>
            <p:cNvSpPr/>
            <p:nvPr/>
          </p:nvSpPr>
          <p:spPr>
            <a:xfrm>
              <a:off x="9780697" y="2757762"/>
              <a:ext cx="2027960" cy="1033828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 defTabSz="932418">
                <a:defRPr/>
              </a:pPr>
              <a:r>
                <a:rPr lang="en-US" sz="6117" b="1" spc="-104">
                  <a:ln w="3175">
                    <a:noFill/>
                  </a:ln>
                  <a:solidFill>
                    <a:schemeClr val="accent1"/>
                  </a:solidFill>
                  <a:latin typeface="Segoe UI"/>
                  <a:cs typeface="Segoe UI" pitchFamily="34" charset="0"/>
                </a:rPr>
                <a:t>320</a:t>
              </a:r>
              <a:r>
                <a:rPr lang="en-US" sz="6117" spc="-104">
                  <a:ln w="3175">
                    <a:noFill/>
                  </a:ln>
                  <a:solidFill>
                    <a:schemeClr val="accent1"/>
                  </a:solidFill>
                  <a:latin typeface="Segoe UI Semibold"/>
                  <a:cs typeface="Segoe UI" pitchFamily="34" charset="0"/>
                </a:rPr>
                <a:t>+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10F6A6-883E-43C1-9FA7-1E5B5BF8D345}"/>
                </a:ext>
              </a:extLst>
            </p:cNvPr>
            <p:cNvSpPr/>
            <p:nvPr/>
          </p:nvSpPr>
          <p:spPr>
            <a:xfrm>
              <a:off x="10107825" y="3666730"/>
              <a:ext cx="1151277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18">
                <a:defRPr/>
              </a:pPr>
              <a:r>
                <a:rPr lang="en-US" sz="1836">
                  <a:ln w="3175">
                    <a:noFill/>
                  </a:ln>
                  <a:solidFill>
                    <a:schemeClr val="bg1">
                      <a:lumMod val="25000"/>
                    </a:schemeClr>
                  </a:solidFill>
                  <a:latin typeface="Segoe UI Semibold"/>
                  <a:cs typeface="Segoe UI" pitchFamily="34" charset="0"/>
                </a:rPr>
                <a:t>file types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AC016D-B8E0-4C20-B65F-E4B3E1BB5057}"/>
              </a:ext>
            </a:extLst>
          </p:cNvPr>
          <p:cNvGrpSpPr/>
          <p:nvPr/>
        </p:nvGrpSpPr>
        <p:grpSpPr>
          <a:xfrm>
            <a:off x="6521579" y="3118069"/>
            <a:ext cx="1811752" cy="1308930"/>
            <a:chOff x="7606371" y="2758013"/>
            <a:chExt cx="1776641" cy="12835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FD1894-B600-45F5-91F6-B28BCAEFEE36}"/>
                </a:ext>
              </a:extLst>
            </p:cNvPr>
            <p:cNvSpPr/>
            <p:nvPr/>
          </p:nvSpPr>
          <p:spPr>
            <a:xfrm>
              <a:off x="7606371" y="3666730"/>
              <a:ext cx="1776641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418">
                <a:defRPr/>
              </a:pPr>
              <a:r>
                <a:rPr lang="en-US" sz="1836">
                  <a:ln w="3175">
                    <a:noFill/>
                  </a:ln>
                  <a:solidFill>
                    <a:schemeClr val="bg1">
                      <a:lumMod val="25000"/>
                    </a:schemeClr>
                  </a:solidFill>
                  <a:latin typeface="Segoe UI Semibold"/>
                  <a:cs typeface="Segoe UI" pitchFamily="34" charset="0"/>
                </a:rPr>
                <a:t>faster indexing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1065E8-FCC4-4CCD-A682-DCF696F1000F}"/>
                </a:ext>
              </a:extLst>
            </p:cNvPr>
            <p:cNvSpPr/>
            <p:nvPr/>
          </p:nvSpPr>
          <p:spPr>
            <a:xfrm>
              <a:off x="7753906" y="2758013"/>
              <a:ext cx="1481559" cy="1034001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algn="ctr" defTabSz="932418">
                <a:defRPr/>
              </a:pPr>
              <a:r>
                <a:rPr lang="en-US" sz="6117" b="1" spc="-104">
                  <a:ln w="3175">
                    <a:noFill/>
                  </a:ln>
                  <a:solidFill>
                    <a:schemeClr val="accent1"/>
                  </a:solidFill>
                  <a:latin typeface="Segoe UI"/>
                  <a:cs typeface="Segoe UI" pitchFamily="34" charset="0"/>
                </a:rPr>
                <a:t>30x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321786-6ECB-465B-8B7D-6B07680DA076}"/>
              </a:ext>
            </a:extLst>
          </p:cNvPr>
          <p:cNvGrpSpPr/>
          <p:nvPr/>
        </p:nvGrpSpPr>
        <p:grpSpPr>
          <a:xfrm>
            <a:off x="483541" y="5629354"/>
            <a:ext cx="11469394" cy="375507"/>
            <a:chOff x="472440" y="5208875"/>
            <a:chExt cx="11247120" cy="3682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9BB06E-36CF-474D-AEB9-159CDB6B780F}"/>
                </a:ext>
              </a:extLst>
            </p:cNvPr>
            <p:cNvGrpSpPr/>
            <p:nvPr/>
          </p:nvGrpSpPr>
          <p:grpSpPr>
            <a:xfrm>
              <a:off x="472440" y="5410239"/>
              <a:ext cx="11247120" cy="0"/>
              <a:chOff x="1185480" y="4963913"/>
              <a:chExt cx="9821040" cy="0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487C237-B00A-49C2-9FC7-ADE7E10D435D}"/>
                  </a:ext>
                </a:extLst>
              </p:cNvPr>
              <p:cNvCxnSpPr/>
              <p:nvPr/>
            </p:nvCxnSpPr>
            <p:spPr>
              <a:xfrm>
                <a:off x="7897560" y="4963913"/>
                <a:ext cx="3108960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BB563E5-6F8C-45B1-9755-7404AB44B7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5480" y="4963913"/>
                <a:ext cx="7002175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DEA2491-F46B-4578-85EC-E81368D66BA1}"/>
                </a:ext>
              </a:extLst>
            </p:cNvPr>
            <p:cNvSpPr/>
            <p:nvPr/>
          </p:nvSpPr>
          <p:spPr>
            <a:xfrm>
              <a:off x="1634626" y="5208902"/>
              <a:ext cx="2714206" cy="368178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</p:spPr>
          <p:txBody>
            <a:bodyPr wrap="none" anchor="ctr" anchorCtr="0">
              <a:spAutoFit/>
            </a:bodyPr>
            <a:lstStyle/>
            <a:p>
              <a:pPr marL="0" lvl="1" algn="ctr" defTabSz="932418">
                <a:lnSpc>
                  <a:spcPct val="105000"/>
                </a:lnSpc>
                <a:spcAft>
                  <a:spcPts val="816"/>
                </a:spcAft>
                <a:defRPr/>
              </a:pPr>
              <a:r>
                <a:rPr lang="en-US" sz="1836">
                  <a:ln w="3175">
                    <a:noFill/>
                  </a:ln>
                  <a:solidFill>
                    <a:schemeClr val="bg1">
                      <a:lumMod val="25000"/>
                    </a:schemeClr>
                  </a:solidFill>
                  <a:latin typeface="Segoe UI Semibold"/>
                  <a:cs typeface="Segoe UI" pitchFamily="34" charset="0"/>
                </a:rPr>
                <a:t>AI-POWERED INSIGHTS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5BB26E-230A-456C-9892-BA628385F54E}"/>
                </a:ext>
              </a:extLst>
            </p:cNvPr>
            <p:cNvSpPr/>
            <p:nvPr/>
          </p:nvSpPr>
          <p:spPr>
            <a:xfrm>
              <a:off x="4749576" y="5208875"/>
              <a:ext cx="2692850" cy="368231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</p:spPr>
          <p:txBody>
            <a:bodyPr wrap="none" anchor="ctr" anchorCtr="0">
              <a:spAutoFit/>
            </a:bodyPr>
            <a:lstStyle/>
            <a:p>
              <a:pPr marL="0" lvl="1" algn="ctr" defTabSz="932418">
                <a:lnSpc>
                  <a:spcPct val="105000"/>
                </a:lnSpc>
                <a:spcAft>
                  <a:spcPts val="816"/>
                </a:spcAft>
                <a:defRPr/>
              </a:pPr>
              <a:r>
                <a:rPr lang="en-US" sz="1836">
                  <a:ln w="3175">
                    <a:noFill/>
                  </a:ln>
                  <a:solidFill>
                    <a:schemeClr val="bg1">
                      <a:lumMod val="25000"/>
                    </a:schemeClr>
                  </a:solidFill>
                  <a:latin typeface="Segoe UI Semibold"/>
                  <a:cs typeface="Segoe UI" pitchFamily="34" charset="0"/>
                </a:rPr>
                <a:t>INTELLIGENT SECURITY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9FAD626-AE9C-497A-8FD7-2FC31D946E3B}"/>
                </a:ext>
              </a:extLst>
            </p:cNvPr>
            <p:cNvSpPr/>
            <p:nvPr/>
          </p:nvSpPr>
          <p:spPr>
            <a:xfrm>
              <a:off x="7824050" y="5208902"/>
              <a:ext cx="3052760" cy="368178"/>
            </a:xfrm>
            <a:prstGeom prst="rect">
              <a:avLst/>
            </a:prstGeom>
            <a:solidFill>
              <a:schemeClr val="accent5">
                <a:lumMod val="25000"/>
                <a:lumOff val="75000"/>
              </a:schemeClr>
            </a:solidFill>
          </p:spPr>
          <p:txBody>
            <a:bodyPr wrap="none" anchor="ctr" anchorCtr="0">
              <a:spAutoFit/>
            </a:bodyPr>
            <a:lstStyle/>
            <a:p>
              <a:pPr marL="0" lvl="1" algn="ctr" defTabSz="932418">
                <a:lnSpc>
                  <a:spcPct val="105000"/>
                </a:lnSpc>
                <a:spcAft>
                  <a:spcPts val="816"/>
                </a:spcAft>
                <a:defRPr/>
              </a:pPr>
              <a:r>
                <a:rPr lang="en-US" sz="1836">
                  <a:ln w="3175">
                    <a:noFill/>
                  </a:ln>
                  <a:solidFill>
                    <a:schemeClr val="bg1">
                      <a:lumMod val="25000"/>
                    </a:schemeClr>
                  </a:solidFill>
                  <a:latin typeface="Segoe UI Semibold"/>
                  <a:cs typeface="Segoe UI" pitchFamily="34" charset="0"/>
                </a:rPr>
                <a:t>INNOVATIVE EXPERIENCES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71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DDBB9-F46F-4379-81D3-5CD482E348DC}"/>
              </a:ext>
            </a:extLst>
          </p:cNvPr>
          <p:cNvGrpSpPr/>
          <p:nvPr/>
        </p:nvGrpSpPr>
        <p:grpSpPr>
          <a:xfrm>
            <a:off x="870270" y="1760706"/>
            <a:ext cx="3083670" cy="2942617"/>
            <a:chOff x="1079768" y="1668293"/>
            <a:chExt cx="3083670" cy="2942617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805282-BFDA-4CBE-A218-7493580AD928}"/>
                </a:ext>
              </a:extLst>
            </p:cNvPr>
            <p:cNvSpPr/>
            <p:nvPr/>
          </p:nvSpPr>
          <p:spPr bwMode="auto">
            <a:xfrm>
              <a:off x="1079770" y="1668293"/>
              <a:ext cx="3083668" cy="294261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FE3EA5-4A98-418D-BC7C-E0AAF07028DF}"/>
                </a:ext>
              </a:extLst>
            </p:cNvPr>
            <p:cNvSpPr txBox="1"/>
            <p:nvPr/>
          </p:nvSpPr>
          <p:spPr>
            <a:xfrm>
              <a:off x="1079768" y="3650647"/>
              <a:ext cx="3083669" cy="960263"/>
            </a:xfrm>
            <a:prstGeom prst="rect">
              <a:avLst/>
            </a:prstGeom>
            <a:grp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Viewing, selecting and uploading files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  <p:pic>
          <p:nvPicPr>
            <p:cNvPr id="6" name="Graphic 5" descr="Open Folder">
              <a:extLst>
                <a:ext uri="{FF2B5EF4-FFF2-40B4-BE49-F238E27FC236}">
                  <a16:creationId xmlns:a16="http://schemas.microsoft.com/office/drawing/2014/main" id="{207E6D4A-FB5C-4ADF-9BA7-E9ACE302B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39622" y="1917957"/>
              <a:ext cx="1763960" cy="176396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E1ADC1-4FB9-4D01-8887-11712FA15076}"/>
              </a:ext>
            </a:extLst>
          </p:cNvPr>
          <p:cNvGrpSpPr/>
          <p:nvPr/>
        </p:nvGrpSpPr>
        <p:grpSpPr>
          <a:xfrm>
            <a:off x="4793732" y="1760705"/>
            <a:ext cx="3085700" cy="2942617"/>
            <a:chOff x="4863419" y="1668293"/>
            <a:chExt cx="3085700" cy="29426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5F636B-8BB7-43B4-97FE-0DC54A818298}"/>
                </a:ext>
              </a:extLst>
            </p:cNvPr>
            <p:cNvSpPr/>
            <p:nvPr/>
          </p:nvSpPr>
          <p:spPr bwMode="auto">
            <a:xfrm>
              <a:off x="4865451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070D75-CFB1-4493-86B9-C86406D614C0}"/>
                </a:ext>
              </a:extLst>
            </p:cNvPr>
            <p:cNvSpPr/>
            <p:nvPr/>
          </p:nvSpPr>
          <p:spPr bwMode="auto">
            <a:xfrm>
              <a:off x="5840792" y="2544413"/>
              <a:ext cx="680504" cy="61299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7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Freeform 122">
              <a:extLst>
                <a:ext uri="{FF2B5EF4-FFF2-40B4-BE49-F238E27FC236}">
                  <a16:creationId xmlns:a16="http://schemas.microsoft.com/office/drawing/2014/main" id="{E22459E4-02B5-4226-AD8F-FE2446E7C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527678" y="2069537"/>
              <a:ext cx="1511962" cy="1455734"/>
            </a:xfrm>
            <a:custGeom>
              <a:avLst/>
              <a:gdLst>
                <a:gd name="T0" fmla="*/ 57 w 215"/>
                <a:gd name="T1" fmla="*/ 80 h 222"/>
                <a:gd name="T2" fmla="*/ 64 w 215"/>
                <a:gd name="T3" fmla="*/ 118 h 222"/>
                <a:gd name="T4" fmla="*/ 33 w 215"/>
                <a:gd name="T5" fmla="*/ 139 h 222"/>
                <a:gd name="T6" fmla="*/ 2 w 215"/>
                <a:gd name="T7" fmla="*/ 118 h 222"/>
                <a:gd name="T8" fmla="*/ 9 w 215"/>
                <a:gd name="T9" fmla="*/ 80 h 222"/>
                <a:gd name="T10" fmla="*/ 33 w 215"/>
                <a:gd name="T11" fmla="*/ 125 h 222"/>
                <a:gd name="T12" fmla="*/ 52 w 215"/>
                <a:gd name="T13" fmla="*/ 112 h 222"/>
                <a:gd name="T14" fmla="*/ 48 w 215"/>
                <a:gd name="T15" fmla="*/ 90 h 222"/>
                <a:gd name="T16" fmla="*/ 25 w 215"/>
                <a:gd name="T17" fmla="*/ 85 h 222"/>
                <a:gd name="T18" fmla="*/ 13 w 215"/>
                <a:gd name="T19" fmla="*/ 104 h 222"/>
                <a:gd name="T20" fmla="*/ 25 w 215"/>
                <a:gd name="T21" fmla="*/ 124 h 222"/>
                <a:gd name="T22" fmla="*/ 203 w 215"/>
                <a:gd name="T23" fmla="*/ 141 h 222"/>
                <a:gd name="T24" fmla="*/ 215 w 215"/>
                <a:gd name="T25" fmla="*/ 174 h 222"/>
                <a:gd name="T26" fmla="*/ 187 w 215"/>
                <a:gd name="T27" fmla="*/ 218 h 222"/>
                <a:gd name="T28" fmla="*/ 135 w 215"/>
                <a:gd name="T29" fmla="*/ 208 h 222"/>
                <a:gd name="T30" fmla="*/ 122 w 215"/>
                <a:gd name="T31" fmla="*/ 164 h 222"/>
                <a:gd name="T32" fmla="*/ 84 w 215"/>
                <a:gd name="T33" fmla="*/ 124 h 222"/>
                <a:gd name="T34" fmla="*/ 98 w 215"/>
                <a:gd name="T35" fmla="*/ 60 h 222"/>
                <a:gd name="T36" fmla="*/ 145 w 215"/>
                <a:gd name="T37" fmla="*/ 42 h 222"/>
                <a:gd name="T38" fmla="*/ 151 w 215"/>
                <a:gd name="T39" fmla="*/ 22 h 222"/>
                <a:gd name="T40" fmla="*/ 182 w 215"/>
                <a:gd name="T41" fmla="*/ 0 h 222"/>
                <a:gd name="T42" fmla="*/ 213 w 215"/>
                <a:gd name="T43" fmla="*/ 22 h 222"/>
                <a:gd name="T44" fmla="*/ 209 w 215"/>
                <a:gd name="T45" fmla="*/ 56 h 222"/>
                <a:gd name="T46" fmla="*/ 199 w 215"/>
                <a:gd name="T47" fmla="*/ 85 h 222"/>
                <a:gd name="T48" fmla="*/ 195 w 215"/>
                <a:gd name="T49" fmla="*/ 134 h 222"/>
                <a:gd name="T50" fmla="*/ 172 w 215"/>
                <a:gd name="T51" fmla="*/ 51 h 222"/>
                <a:gd name="T52" fmla="*/ 182 w 215"/>
                <a:gd name="T53" fmla="*/ 56 h 222"/>
                <a:gd name="T54" fmla="*/ 200 w 215"/>
                <a:gd name="T55" fmla="*/ 43 h 222"/>
                <a:gd name="T56" fmla="*/ 196 w 215"/>
                <a:gd name="T57" fmla="*/ 20 h 222"/>
                <a:gd name="T58" fmla="*/ 174 w 215"/>
                <a:gd name="T59" fmla="*/ 16 h 222"/>
                <a:gd name="T60" fmla="*/ 161 w 215"/>
                <a:gd name="T61" fmla="*/ 35 h 222"/>
                <a:gd name="T62" fmla="*/ 103 w 215"/>
                <a:gd name="T63" fmla="*/ 133 h 222"/>
                <a:gd name="T64" fmla="*/ 144 w 215"/>
                <a:gd name="T65" fmla="*/ 132 h 222"/>
                <a:gd name="T66" fmla="*/ 187 w 215"/>
                <a:gd name="T67" fmla="*/ 116 h 222"/>
                <a:gd name="T68" fmla="*/ 173 w 215"/>
                <a:gd name="T69" fmla="*/ 68 h 222"/>
                <a:gd name="T70" fmla="*/ 157 w 215"/>
                <a:gd name="T71" fmla="*/ 59 h 222"/>
                <a:gd name="T72" fmla="*/ 123 w 215"/>
                <a:gd name="T73" fmla="*/ 60 h 222"/>
                <a:gd name="T74" fmla="*/ 94 w 215"/>
                <a:gd name="T75" fmla="*/ 104 h 222"/>
                <a:gd name="T76" fmla="*/ 192 w 215"/>
                <a:gd name="T77" fmla="*/ 198 h 222"/>
                <a:gd name="T78" fmla="*/ 199 w 215"/>
                <a:gd name="T79" fmla="*/ 160 h 222"/>
                <a:gd name="T80" fmla="*/ 167 w 215"/>
                <a:gd name="T81" fmla="*/ 139 h 222"/>
                <a:gd name="T82" fmla="*/ 137 w 215"/>
                <a:gd name="T83" fmla="*/ 161 h 222"/>
                <a:gd name="T84" fmla="*/ 144 w 215"/>
                <a:gd name="T85" fmla="*/ 19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5" h="222">
                  <a:moveTo>
                    <a:pt x="33" y="70"/>
                  </a:moveTo>
                  <a:cubicBezTo>
                    <a:pt x="38" y="70"/>
                    <a:pt x="42" y="71"/>
                    <a:pt x="46" y="72"/>
                  </a:cubicBezTo>
                  <a:cubicBezTo>
                    <a:pt x="50" y="74"/>
                    <a:pt x="54" y="77"/>
                    <a:pt x="57" y="80"/>
                  </a:cubicBezTo>
                  <a:cubicBezTo>
                    <a:pt x="60" y="83"/>
                    <a:pt x="63" y="87"/>
                    <a:pt x="64" y="91"/>
                  </a:cubicBezTo>
                  <a:cubicBezTo>
                    <a:pt x="66" y="95"/>
                    <a:pt x="67" y="100"/>
                    <a:pt x="67" y="104"/>
                  </a:cubicBezTo>
                  <a:cubicBezTo>
                    <a:pt x="67" y="109"/>
                    <a:pt x="66" y="114"/>
                    <a:pt x="64" y="118"/>
                  </a:cubicBezTo>
                  <a:cubicBezTo>
                    <a:pt x="63" y="122"/>
                    <a:pt x="60" y="126"/>
                    <a:pt x="57" y="129"/>
                  </a:cubicBezTo>
                  <a:cubicBezTo>
                    <a:pt x="54" y="132"/>
                    <a:pt x="50" y="135"/>
                    <a:pt x="46" y="136"/>
                  </a:cubicBezTo>
                  <a:cubicBezTo>
                    <a:pt x="42" y="138"/>
                    <a:pt x="38" y="139"/>
                    <a:pt x="33" y="139"/>
                  </a:cubicBezTo>
                  <a:cubicBezTo>
                    <a:pt x="29" y="139"/>
                    <a:pt x="24" y="138"/>
                    <a:pt x="20" y="136"/>
                  </a:cubicBezTo>
                  <a:cubicBezTo>
                    <a:pt x="16" y="135"/>
                    <a:pt x="13" y="132"/>
                    <a:pt x="9" y="129"/>
                  </a:cubicBezTo>
                  <a:cubicBezTo>
                    <a:pt x="6" y="126"/>
                    <a:pt x="4" y="122"/>
                    <a:pt x="2" y="118"/>
                  </a:cubicBezTo>
                  <a:cubicBezTo>
                    <a:pt x="0" y="114"/>
                    <a:pt x="0" y="109"/>
                    <a:pt x="0" y="104"/>
                  </a:cubicBezTo>
                  <a:cubicBezTo>
                    <a:pt x="0" y="100"/>
                    <a:pt x="0" y="95"/>
                    <a:pt x="2" y="91"/>
                  </a:cubicBezTo>
                  <a:cubicBezTo>
                    <a:pt x="4" y="87"/>
                    <a:pt x="6" y="83"/>
                    <a:pt x="9" y="80"/>
                  </a:cubicBezTo>
                  <a:cubicBezTo>
                    <a:pt x="13" y="77"/>
                    <a:pt x="16" y="74"/>
                    <a:pt x="20" y="72"/>
                  </a:cubicBezTo>
                  <a:cubicBezTo>
                    <a:pt x="24" y="71"/>
                    <a:pt x="29" y="70"/>
                    <a:pt x="33" y="70"/>
                  </a:cubicBezTo>
                  <a:close/>
                  <a:moveTo>
                    <a:pt x="33" y="125"/>
                  </a:moveTo>
                  <a:cubicBezTo>
                    <a:pt x="36" y="125"/>
                    <a:pt x="39" y="125"/>
                    <a:pt x="41" y="124"/>
                  </a:cubicBezTo>
                  <a:cubicBezTo>
                    <a:pt x="44" y="122"/>
                    <a:pt x="46" y="121"/>
                    <a:pt x="48" y="119"/>
                  </a:cubicBezTo>
                  <a:cubicBezTo>
                    <a:pt x="49" y="117"/>
                    <a:pt x="51" y="115"/>
                    <a:pt x="52" y="112"/>
                  </a:cubicBezTo>
                  <a:cubicBezTo>
                    <a:pt x="53" y="110"/>
                    <a:pt x="54" y="107"/>
                    <a:pt x="54" y="104"/>
                  </a:cubicBezTo>
                  <a:cubicBezTo>
                    <a:pt x="54" y="101"/>
                    <a:pt x="53" y="99"/>
                    <a:pt x="52" y="96"/>
                  </a:cubicBezTo>
                  <a:cubicBezTo>
                    <a:pt x="51" y="94"/>
                    <a:pt x="49" y="91"/>
                    <a:pt x="48" y="90"/>
                  </a:cubicBezTo>
                  <a:cubicBezTo>
                    <a:pt x="46" y="88"/>
                    <a:pt x="44" y="86"/>
                    <a:pt x="41" y="85"/>
                  </a:cubicBezTo>
                  <a:cubicBezTo>
                    <a:pt x="39" y="84"/>
                    <a:pt x="36" y="84"/>
                    <a:pt x="33" y="84"/>
                  </a:cubicBezTo>
                  <a:cubicBezTo>
                    <a:pt x="31" y="84"/>
                    <a:pt x="28" y="84"/>
                    <a:pt x="25" y="85"/>
                  </a:cubicBezTo>
                  <a:cubicBezTo>
                    <a:pt x="23" y="86"/>
                    <a:pt x="21" y="88"/>
                    <a:pt x="19" y="90"/>
                  </a:cubicBezTo>
                  <a:cubicBezTo>
                    <a:pt x="17" y="91"/>
                    <a:pt x="16" y="94"/>
                    <a:pt x="15" y="96"/>
                  </a:cubicBezTo>
                  <a:cubicBezTo>
                    <a:pt x="14" y="99"/>
                    <a:pt x="13" y="101"/>
                    <a:pt x="13" y="104"/>
                  </a:cubicBezTo>
                  <a:cubicBezTo>
                    <a:pt x="13" y="107"/>
                    <a:pt x="14" y="110"/>
                    <a:pt x="15" y="112"/>
                  </a:cubicBezTo>
                  <a:cubicBezTo>
                    <a:pt x="16" y="115"/>
                    <a:pt x="17" y="117"/>
                    <a:pt x="19" y="119"/>
                  </a:cubicBezTo>
                  <a:cubicBezTo>
                    <a:pt x="21" y="121"/>
                    <a:pt x="23" y="122"/>
                    <a:pt x="25" y="124"/>
                  </a:cubicBezTo>
                  <a:cubicBezTo>
                    <a:pt x="28" y="125"/>
                    <a:pt x="31" y="125"/>
                    <a:pt x="33" y="125"/>
                  </a:cubicBezTo>
                  <a:close/>
                  <a:moveTo>
                    <a:pt x="195" y="134"/>
                  </a:moveTo>
                  <a:cubicBezTo>
                    <a:pt x="198" y="136"/>
                    <a:pt x="201" y="138"/>
                    <a:pt x="203" y="141"/>
                  </a:cubicBezTo>
                  <a:cubicBezTo>
                    <a:pt x="206" y="144"/>
                    <a:pt x="208" y="147"/>
                    <a:pt x="210" y="151"/>
                  </a:cubicBezTo>
                  <a:cubicBezTo>
                    <a:pt x="212" y="154"/>
                    <a:pt x="213" y="158"/>
                    <a:pt x="214" y="162"/>
                  </a:cubicBezTo>
                  <a:cubicBezTo>
                    <a:pt x="215" y="166"/>
                    <a:pt x="215" y="170"/>
                    <a:pt x="215" y="174"/>
                  </a:cubicBezTo>
                  <a:cubicBezTo>
                    <a:pt x="215" y="180"/>
                    <a:pt x="214" y="187"/>
                    <a:pt x="212" y="193"/>
                  </a:cubicBezTo>
                  <a:cubicBezTo>
                    <a:pt x="209" y="198"/>
                    <a:pt x="206" y="204"/>
                    <a:pt x="202" y="208"/>
                  </a:cubicBezTo>
                  <a:cubicBezTo>
                    <a:pt x="197" y="212"/>
                    <a:pt x="192" y="216"/>
                    <a:pt x="187" y="218"/>
                  </a:cubicBezTo>
                  <a:cubicBezTo>
                    <a:pt x="181" y="221"/>
                    <a:pt x="175" y="222"/>
                    <a:pt x="168" y="222"/>
                  </a:cubicBezTo>
                  <a:cubicBezTo>
                    <a:pt x="162" y="222"/>
                    <a:pt x="156" y="221"/>
                    <a:pt x="150" y="218"/>
                  </a:cubicBezTo>
                  <a:cubicBezTo>
                    <a:pt x="144" y="216"/>
                    <a:pt x="139" y="212"/>
                    <a:pt x="135" y="208"/>
                  </a:cubicBezTo>
                  <a:cubicBezTo>
                    <a:pt x="130" y="204"/>
                    <a:pt x="127" y="198"/>
                    <a:pt x="125" y="193"/>
                  </a:cubicBezTo>
                  <a:cubicBezTo>
                    <a:pt x="122" y="187"/>
                    <a:pt x="121" y="180"/>
                    <a:pt x="121" y="174"/>
                  </a:cubicBezTo>
                  <a:cubicBezTo>
                    <a:pt x="121" y="170"/>
                    <a:pt x="121" y="167"/>
                    <a:pt x="122" y="164"/>
                  </a:cubicBezTo>
                  <a:cubicBezTo>
                    <a:pt x="116" y="161"/>
                    <a:pt x="110" y="158"/>
                    <a:pt x="105" y="155"/>
                  </a:cubicBezTo>
                  <a:cubicBezTo>
                    <a:pt x="100" y="151"/>
                    <a:pt x="96" y="146"/>
                    <a:pt x="92" y="141"/>
                  </a:cubicBezTo>
                  <a:cubicBezTo>
                    <a:pt x="88" y="136"/>
                    <a:pt x="86" y="130"/>
                    <a:pt x="84" y="124"/>
                  </a:cubicBezTo>
                  <a:cubicBezTo>
                    <a:pt x="82" y="118"/>
                    <a:pt x="81" y="111"/>
                    <a:pt x="81" y="104"/>
                  </a:cubicBezTo>
                  <a:cubicBezTo>
                    <a:pt x="81" y="96"/>
                    <a:pt x="82" y="88"/>
                    <a:pt x="85" y="80"/>
                  </a:cubicBezTo>
                  <a:cubicBezTo>
                    <a:pt x="89" y="72"/>
                    <a:pt x="93" y="66"/>
                    <a:pt x="98" y="60"/>
                  </a:cubicBezTo>
                  <a:cubicBezTo>
                    <a:pt x="104" y="55"/>
                    <a:pt x="110" y="50"/>
                    <a:pt x="118" y="47"/>
                  </a:cubicBezTo>
                  <a:cubicBezTo>
                    <a:pt x="125" y="44"/>
                    <a:pt x="133" y="42"/>
                    <a:pt x="141" y="42"/>
                  </a:cubicBezTo>
                  <a:cubicBezTo>
                    <a:pt x="142" y="42"/>
                    <a:pt x="144" y="42"/>
                    <a:pt x="145" y="42"/>
                  </a:cubicBezTo>
                  <a:cubicBezTo>
                    <a:pt x="146" y="42"/>
                    <a:pt x="148" y="42"/>
                    <a:pt x="149" y="42"/>
                  </a:cubicBezTo>
                  <a:cubicBezTo>
                    <a:pt x="148" y="40"/>
                    <a:pt x="148" y="37"/>
                    <a:pt x="148" y="35"/>
                  </a:cubicBezTo>
                  <a:cubicBezTo>
                    <a:pt x="148" y="30"/>
                    <a:pt x="149" y="26"/>
                    <a:pt x="151" y="22"/>
                  </a:cubicBezTo>
                  <a:cubicBezTo>
                    <a:pt x="152" y="17"/>
                    <a:pt x="155" y="14"/>
                    <a:pt x="158" y="11"/>
                  </a:cubicBezTo>
                  <a:cubicBezTo>
                    <a:pt x="161" y="7"/>
                    <a:pt x="164" y="5"/>
                    <a:pt x="169" y="3"/>
                  </a:cubicBezTo>
                  <a:cubicBezTo>
                    <a:pt x="173" y="1"/>
                    <a:pt x="177" y="0"/>
                    <a:pt x="182" y="0"/>
                  </a:cubicBezTo>
                  <a:cubicBezTo>
                    <a:pt x="186" y="0"/>
                    <a:pt x="191" y="1"/>
                    <a:pt x="195" y="3"/>
                  </a:cubicBezTo>
                  <a:cubicBezTo>
                    <a:pt x="199" y="5"/>
                    <a:pt x="202" y="7"/>
                    <a:pt x="205" y="11"/>
                  </a:cubicBezTo>
                  <a:cubicBezTo>
                    <a:pt x="208" y="14"/>
                    <a:pt x="211" y="17"/>
                    <a:pt x="213" y="22"/>
                  </a:cubicBezTo>
                  <a:cubicBezTo>
                    <a:pt x="214" y="26"/>
                    <a:pt x="215" y="30"/>
                    <a:pt x="215" y="35"/>
                  </a:cubicBezTo>
                  <a:cubicBezTo>
                    <a:pt x="215" y="39"/>
                    <a:pt x="215" y="43"/>
                    <a:pt x="214" y="46"/>
                  </a:cubicBezTo>
                  <a:cubicBezTo>
                    <a:pt x="212" y="50"/>
                    <a:pt x="211" y="53"/>
                    <a:pt x="209" y="56"/>
                  </a:cubicBezTo>
                  <a:cubicBezTo>
                    <a:pt x="206" y="59"/>
                    <a:pt x="204" y="61"/>
                    <a:pt x="201" y="64"/>
                  </a:cubicBezTo>
                  <a:cubicBezTo>
                    <a:pt x="198" y="66"/>
                    <a:pt x="194" y="67"/>
                    <a:pt x="191" y="68"/>
                  </a:cubicBezTo>
                  <a:cubicBezTo>
                    <a:pt x="194" y="74"/>
                    <a:pt x="197" y="79"/>
                    <a:pt x="199" y="85"/>
                  </a:cubicBezTo>
                  <a:cubicBezTo>
                    <a:pt x="201" y="92"/>
                    <a:pt x="202" y="98"/>
                    <a:pt x="202" y="104"/>
                  </a:cubicBezTo>
                  <a:cubicBezTo>
                    <a:pt x="202" y="109"/>
                    <a:pt x="201" y="115"/>
                    <a:pt x="200" y="119"/>
                  </a:cubicBezTo>
                  <a:cubicBezTo>
                    <a:pt x="199" y="124"/>
                    <a:pt x="197" y="129"/>
                    <a:pt x="195" y="134"/>
                  </a:cubicBezTo>
                  <a:close/>
                  <a:moveTo>
                    <a:pt x="161" y="35"/>
                  </a:moveTo>
                  <a:cubicBezTo>
                    <a:pt x="161" y="39"/>
                    <a:pt x="163" y="43"/>
                    <a:pt x="165" y="47"/>
                  </a:cubicBezTo>
                  <a:cubicBezTo>
                    <a:pt x="168" y="48"/>
                    <a:pt x="170" y="49"/>
                    <a:pt x="172" y="51"/>
                  </a:cubicBezTo>
                  <a:cubicBezTo>
                    <a:pt x="175" y="52"/>
                    <a:pt x="177" y="54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6"/>
                    <a:pt x="181" y="56"/>
                    <a:pt x="182" y="56"/>
                  </a:cubicBezTo>
                  <a:cubicBezTo>
                    <a:pt x="184" y="56"/>
                    <a:pt x="187" y="55"/>
                    <a:pt x="190" y="54"/>
                  </a:cubicBezTo>
                  <a:cubicBezTo>
                    <a:pt x="192" y="53"/>
                    <a:pt x="194" y="52"/>
                    <a:pt x="196" y="50"/>
                  </a:cubicBezTo>
                  <a:cubicBezTo>
                    <a:pt x="198" y="48"/>
                    <a:pt x="199" y="46"/>
                    <a:pt x="200" y="43"/>
                  </a:cubicBezTo>
                  <a:cubicBezTo>
                    <a:pt x="201" y="41"/>
                    <a:pt x="202" y="38"/>
                    <a:pt x="202" y="35"/>
                  </a:cubicBezTo>
                  <a:cubicBezTo>
                    <a:pt x="202" y="32"/>
                    <a:pt x="201" y="29"/>
                    <a:pt x="200" y="27"/>
                  </a:cubicBezTo>
                  <a:cubicBezTo>
                    <a:pt x="199" y="24"/>
                    <a:pt x="198" y="22"/>
                    <a:pt x="196" y="20"/>
                  </a:cubicBezTo>
                  <a:cubicBezTo>
                    <a:pt x="194" y="18"/>
                    <a:pt x="192" y="17"/>
                    <a:pt x="190" y="16"/>
                  </a:cubicBezTo>
                  <a:cubicBezTo>
                    <a:pt x="187" y="15"/>
                    <a:pt x="184" y="14"/>
                    <a:pt x="182" y="14"/>
                  </a:cubicBezTo>
                  <a:cubicBezTo>
                    <a:pt x="179" y="14"/>
                    <a:pt x="176" y="15"/>
                    <a:pt x="174" y="16"/>
                  </a:cubicBezTo>
                  <a:cubicBezTo>
                    <a:pt x="171" y="17"/>
                    <a:pt x="169" y="18"/>
                    <a:pt x="167" y="20"/>
                  </a:cubicBezTo>
                  <a:cubicBezTo>
                    <a:pt x="166" y="22"/>
                    <a:pt x="164" y="24"/>
                    <a:pt x="163" y="27"/>
                  </a:cubicBezTo>
                  <a:cubicBezTo>
                    <a:pt x="162" y="29"/>
                    <a:pt x="161" y="32"/>
                    <a:pt x="161" y="35"/>
                  </a:cubicBezTo>
                  <a:close/>
                  <a:moveTo>
                    <a:pt x="94" y="104"/>
                  </a:moveTo>
                  <a:cubicBezTo>
                    <a:pt x="94" y="110"/>
                    <a:pt x="95" y="115"/>
                    <a:pt x="96" y="119"/>
                  </a:cubicBezTo>
                  <a:cubicBezTo>
                    <a:pt x="98" y="124"/>
                    <a:pt x="100" y="129"/>
                    <a:pt x="103" y="133"/>
                  </a:cubicBezTo>
                  <a:cubicBezTo>
                    <a:pt x="106" y="137"/>
                    <a:pt x="109" y="141"/>
                    <a:pt x="113" y="144"/>
                  </a:cubicBezTo>
                  <a:cubicBezTo>
                    <a:pt x="117" y="147"/>
                    <a:pt x="122" y="149"/>
                    <a:pt x="127" y="151"/>
                  </a:cubicBezTo>
                  <a:cubicBezTo>
                    <a:pt x="131" y="143"/>
                    <a:pt x="137" y="136"/>
                    <a:pt x="144" y="132"/>
                  </a:cubicBezTo>
                  <a:cubicBezTo>
                    <a:pt x="151" y="127"/>
                    <a:pt x="159" y="125"/>
                    <a:pt x="168" y="125"/>
                  </a:cubicBezTo>
                  <a:cubicBezTo>
                    <a:pt x="173" y="125"/>
                    <a:pt x="178" y="126"/>
                    <a:pt x="183" y="127"/>
                  </a:cubicBezTo>
                  <a:cubicBezTo>
                    <a:pt x="185" y="124"/>
                    <a:pt x="186" y="120"/>
                    <a:pt x="187" y="116"/>
                  </a:cubicBezTo>
                  <a:cubicBezTo>
                    <a:pt x="188" y="112"/>
                    <a:pt x="188" y="108"/>
                    <a:pt x="188" y="104"/>
                  </a:cubicBezTo>
                  <a:cubicBezTo>
                    <a:pt x="188" y="97"/>
                    <a:pt x="187" y="91"/>
                    <a:pt x="184" y="85"/>
                  </a:cubicBezTo>
                  <a:cubicBezTo>
                    <a:pt x="182" y="79"/>
                    <a:pt x="178" y="73"/>
                    <a:pt x="173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0" y="66"/>
                    <a:pt x="168" y="64"/>
                    <a:pt x="165" y="63"/>
                  </a:cubicBezTo>
                  <a:cubicBezTo>
                    <a:pt x="163" y="61"/>
                    <a:pt x="160" y="60"/>
                    <a:pt x="157" y="59"/>
                  </a:cubicBezTo>
                  <a:cubicBezTo>
                    <a:pt x="157" y="59"/>
                    <a:pt x="157" y="59"/>
                    <a:pt x="157" y="59"/>
                  </a:cubicBezTo>
                  <a:cubicBezTo>
                    <a:pt x="152" y="57"/>
                    <a:pt x="147" y="56"/>
                    <a:pt x="141" y="56"/>
                  </a:cubicBezTo>
                  <a:cubicBezTo>
                    <a:pt x="135" y="56"/>
                    <a:pt x="129" y="57"/>
                    <a:pt x="123" y="60"/>
                  </a:cubicBezTo>
                  <a:cubicBezTo>
                    <a:pt x="117" y="62"/>
                    <a:pt x="112" y="66"/>
                    <a:pt x="108" y="70"/>
                  </a:cubicBezTo>
                  <a:cubicBezTo>
                    <a:pt x="104" y="74"/>
                    <a:pt x="100" y="80"/>
                    <a:pt x="98" y="85"/>
                  </a:cubicBezTo>
                  <a:cubicBezTo>
                    <a:pt x="95" y="91"/>
                    <a:pt x="94" y="98"/>
                    <a:pt x="94" y="104"/>
                  </a:cubicBezTo>
                  <a:close/>
                  <a:moveTo>
                    <a:pt x="168" y="208"/>
                  </a:moveTo>
                  <a:cubicBezTo>
                    <a:pt x="173" y="208"/>
                    <a:pt x="177" y="207"/>
                    <a:pt x="181" y="206"/>
                  </a:cubicBezTo>
                  <a:cubicBezTo>
                    <a:pt x="185" y="204"/>
                    <a:pt x="189" y="201"/>
                    <a:pt x="192" y="198"/>
                  </a:cubicBezTo>
                  <a:cubicBezTo>
                    <a:pt x="195" y="195"/>
                    <a:pt x="197" y="191"/>
                    <a:pt x="199" y="187"/>
                  </a:cubicBezTo>
                  <a:cubicBezTo>
                    <a:pt x="201" y="183"/>
                    <a:pt x="202" y="178"/>
                    <a:pt x="202" y="174"/>
                  </a:cubicBezTo>
                  <a:cubicBezTo>
                    <a:pt x="202" y="169"/>
                    <a:pt x="201" y="164"/>
                    <a:pt x="199" y="160"/>
                  </a:cubicBezTo>
                  <a:cubicBezTo>
                    <a:pt x="197" y="156"/>
                    <a:pt x="195" y="152"/>
                    <a:pt x="192" y="149"/>
                  </a:cubicBezTo>
                  <a:cubicBezTo>
                    <a:pt x="189" y="146"/>
                    <a:pt x="185" y="143"/>
                    <a:pt x="181" y="142"/>
                  </a:cubicBezTo>
                  <a:cubicBezTo>
                    <a:pt x="176" y="140"/>
                    <a:pt x="172" y="139"/>
                    <a:pt x="167" y="139"/>
                  </a:cubicBezTo>
                  <a:cubicBezTo>
                    <a:pt x="163" y="139"/>
                    <a:pt x="158" y="140"/>
                    <a:pt x="154" y="142"/>
                  </a:cubicBezTo>
                  <a:cubicBezTo>
                    <a:pt x="150" y="144"/>
                    <a:pt x="147" y="146"/>
                    <a:pt x="144" y="150"/>
                  </a:cubicBezTo>
                  <a:cubicBezTo>
                    <a:pt x="141" y="153"/>
                    <a:pt x="139" y="156"/>
                    <a:pt x="137" y="161"/>
                  </a:cubicBezTo>
                  <a:cubicBezTo>
                    <a:pt x="135" y="165"/>
                    <a:pt x="134" y="169"/>
                    <a:pt x="134" y="174"/>
                  </a:cubicBezTo>
                  <a:cubicBezTo>
                    <a:pt x="134" y="178"/>
                    <a:pt x="135" y="183"/>
                    <a:pt x="137" y="187"/>
                  </a:cubicBezTo>
                  <a:cubicBezTo>
                    <a:pt x="139" y="191"/>
                    <a:pt x="141" y="195"/>
                    <a:pt x="144" y="198"/>
                  </a:cubicBezTo>
                  <a:cubicBezTo>
                    <a:pt x="147" y="201"/>
                    <a:pt x="151" y="204"/>
                    <a:pt x="155" y="206"/>
                  </a:cubicBezTo>
                  <a:cubicBezTo>
                    <a:pt x="159" y="207"/>
                    <a:pt x="164" y="208"/>
                    <a:pt x="168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87844" tIns="43923" rIns="87844" bIns="439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83CF3A-66A4-45C4-8D31-EAC83466A0F3}"/>
                </a:ext>
              </a:extLst>
            </p:cNvPr>
            <p:cNvSpPr txBox="1"/>
            <p:nvPr/>
          </p:nvSpPr>
          <p:spPr>
            <a:xfrm>
              <a:off x="4863419" y="3650647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Deep integration via API’s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DB7D5A-26B2-4292-BF35-AF0E1FA87375}"/>
              </a:ext>
            </a:extLst>
          </p:cNvPr>
          <p:cNvGrpSpPr/>
          <p:nvPr/>
        </p:nvGrpSpPr>
        <p:grpSpPr>
          <a:xfrm>
            <a:off x="8717193" y="1760705"/>
            <a:ext cx="3084472" cy="2942617"/>
            <a:chOff x="8719226" y="1668293"/>
            <a:chExt cx="3084472" cy="294261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9D443C-0702-4405-B553-66B252C1C416}"/>
                </a:ext>
              </a:extLst>
            </p:cNvPr>
            <p:cNvSpPr/>
            <p:nvPr/>
          </p:nvSpPr>
          <p:spPr bwMode="auto">
            <a:xfrm>
              <a:off x="8719226" y="1668293"/>
              <a:ext cx="3083668" cy="29426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LID4096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Paperclip">
              <a:extLst>
                <a:ext uri="{FF2B5EF4-FFF2-40B4-BE49-F238E27FC236}">
                  <a16:creationId xmlns:a16="http://schemas.microsoft.com/office/drawing/2014/main" id="{23406A43-6F50-4E07-86A1-6401EA521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67637" y="2036038"/>
              <a:ext cx="1592374" cy="15923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212C84-EF3C-4486-A33B-4F2557F3E3BA}"/>
                </a:ext>
              </a:extLst>
            </p:cNvPr>
            <p:cNvSpPr txBox="1"/>
            <p:nvPr/>
          </p:nvSpPr>
          <p:spPr>
            <a:xfrm>
              <a:off x="8720029" y="3650646"/>
              <a:ext cx="308366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Owning my file types</a:t>
              </a:r>
              <a:endParaRPr lang="LID4096" sz="2400" err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5403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DSP Customer Engineering">
  <a:themeElements>
    <a:clrScheme name="SharePoint Teal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03787C"/>
      </a:accent1>
      <a:accent2>
        <a:srgbClr val="0078D7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03787C"/>
      </a:hlink>
      <a:folHlink>
        <a:srgbClr val="03787C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SV Team PowerPoint template.potx" id="{A818B0DC-71CC-4D0C-AD6D-83F8A373DD5D}" vid="{EDDEAE35-1515-4B4A-AA31-F7BAF3DFD17C}"/>
    </a:ext>
  </a:extLst>
</a:theme>
</file>

<file path=ppt/theme/theme2.xml><?xml version="1.0" encoding="utf-8"?>
<a:theme xmlns:a="http://schemas.openxmlformats.org/drawingml/2006/main" name="1_SOYS 2019">
  <a:themeElements>
    <a:clrScheme name="SOY 2019 Template Colors">
      <a:dk1>
        <a:srgbClr val="000000"/>
      </a:dk1>
      <a:lt1>
        <a:srgbClr val="FFFFFF"/>
      </a:lt1>
      <a:dk2>
        <a:srgbClr val="282828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M365 2019 Heav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1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YS Template 2019.potx" id="{62FFED96-2D9C-42AF-BC7A-D1700D20612F}" vid="{77266086-8133-486C-99F4-55457BEB096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36b97b4-bf83-40b3-b4ab-3a28741bf8a1" xsi:nil="true"/>
    <SharedWithUsers xmlns="924ff075-ce03-4b0e-ab0a-38c01ddb9aea">
      <UserInfo>
        <DisplayName>Jeremy Kelley (SHAREPOINT)</DisplayName>
        <AccountId>24</AccountId>
        <AccountType/>
      </UserInfo>
    </SharedWithUsers>
    <MediaServiceFastMetadata xmlns="036b97b4-bf83-40b3-b4ab-3a28741bf8a1" xsi:nil="true"/>
    <MediaServiceMetadata xmlns="036b97b4-bf83-40b3-b4ab-3a28741bf8a1" xsi:nil="true"/>
    <MediaServiceAutoKeyPoints xmlns="036b97b4-bf83-40b3-b4ab-3a28741bf8a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5E20F5483FA145B8897AA6B65D0FFE" ma:contentTypeVersion="6" ma:contentTypeDescription="Create a new document." ma:contentTypeScope="" ma:versionID="c9be66ff9d6360ea9e8bc7053b6e2588">
  <xsd:schema xmlns:xsd="http://www.w3.org/2001/XMLSchema" xmlns:xs="http://www.w3.org/2001/XMLSchema" xmlns:p="http://schemas.microsoft.com/office/2006/metadata/properties" xmlns:ns2="036b97b4-bf83-40b3-b4ab-3a28741bf8a1" xmlns:ns3="924ff075-ce03-4b0e-ab0a-38c01ddb9aea" targetNamespace="http://schemas.microsoft.com/office/2006/metadata/properties" ma:root="true" ma:fieldsID="4025723b478a70d4b7e85fdd0af1197c" ns2:_="" ns3:_="">
    <xsd:import namespace="036b97b4-bf83-40b3-b4ab-3a28741bf8a1"/>
    <xsd:import namespace="924ff075-ce03-4b0e-ab0a-38c01ddb9a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b97b4-bf83-40b3-b4ab-3a28741bf8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fals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fals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false">
      <xsd:simpleType>
        <xsd:restriction base="dms:Note"/>
      </xsd:simpleType>
    </xsd:element>
    <xsd:element name="MediaServiceKeyPoints" ma:index="1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4ff075-ce03-4b0e-ab0a-38c01ddb9ae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B68738-EAAA-4A65-A8D7-FC5F688EDFBF}">
  <ds:schemaRefs>
    <ds:schemaRef ds:uri="http://schemas.microsoft.com/office/2006/metadata/properties"/>
    <ds:schemaRef ds:uri="http://schemas.microsoft.com/office/infopath/2007/PartnerControls"/>
    <ds:schemaRef ds:uri="036b97b4-bf83-40b3-b4ab-3a28741bf8a1"/>
    <ds:schemaRef ds:uri="924ff075-ce03-4b0e-ab0a-38c01ddb9aea"/>
  </ds:schemaRefs>
</ds:datastoreItem>
</file>

<file path=customXml/itemProps2.xml><?xml version="1.0" encoding="utf-8"?>
<ds:datastoreItem xmlns:ds="http://schemas.openxmlformats.org/officeDocument/2006/customXml" ds:itemID="{421A0FC3-8CBF-4669-88A8-A189D77D65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b97b4-bf83-40b3-b4ab-3a28741bf8a1"/>
    <ds:schemaRef ds:uri="924ff075-ce03-4b0e-ab0a-38c01ddb9a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9E90F3-0C05-48F0-9E77-B50561FE7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ISV Team PowerPoint template</Template>
  <TotalTime>0</TotalTime>
  <Words>2084</Words>
  <Application>Microsoft Office PowerPoint</Application>
  <PresentationFormat>Custom</PresentationFormat>
  <Paragraphs>453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inherit</vt:lpstr>
      <vt:lpstr>Segoe UI</vt:lpstr>
      <vt:lpstr>Segoe UI Black</vt:lpstr>
      <vt:lpstr>Segoe UI Light</vt:lpstr>
      <vt:lpstr>Segoe UI Semibold</vt:lpstr>
      <vt:lpstr>Segoe UI Semilight</vt:lpstr>
      <vt:lpstr>SFMono-Regular</vt:lpstr>
      <vt:lpstr>Symbol</vt:lpstr>
      <vt:lpstr>Verdana</vt:lpstr>
      <vt:lpstr>Wingdings</vt:lpstr>
      <vt:lpstr>ODSP Customer Engineering</vt:lpstr>
      <vt:lpstr>1_SOYS 2019</vt:lpstr>
      <vt:lpstr>Building apps for Microsoft SharePoint and OneDrive</vt:lpstr>
      <vt:lpstr>Agenda</vt:lpstr>
      <vt:lpstr>PowerPoint Presentation</vt:lpstr>
      <vt:lpstr>Microsoft 365 Extensibility Foundation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Microsoft Graph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Microsoft Graph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2020-11-18T09:39:35Z</dcterms:created>
  <dcterms:modified xsi:type="dcterms:W3CDTF">2020-11-18T09:50:42Z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Application">
    <vt:lpwstr>Microsoft Azure Information Protection</vt:lpwstr>
  </property>
  <property fmtid="{D5CDD505-2E9C-101B-9397-08002B2CF9AE}" pid="3" name="AuthorIds_UIVersion_4096">
    <vt:lpwstr>13</vt:lpwstr>
  </property>
  <property fmtid="{D5CDD505-2E9C-101B-9397-08002B2CF9AE}" pid="4" name="MSIP_Label_f42aa342-8706-4288-bd11-ebb85995028c_Enabled">
    <vt:lpwstr>True</vt:lpwstr>
  </property>
  <property fmtid="{D5CDD505-2E9C-101B-9397-08002B2CF9AE}" pid="5" name="ContentTypeId">
    <vt:lpwstr>0x010100EB5E20F5483FA145B8897AA6B65D0FFE</vt:lpwstr>
  </property>
  <property fmtid="{D5CDD505-2E9C-101B-9397-08002B2CF9AE}" pid="6" name="Product">
    <vt:lpwstr/>
  </property>
  <property fmtid="{D5CDD505-2E9C-101B-9397-08002B2CF9AE}" pid="7" name="Event Location">
    <vt:lpwstr/>
  </property>
  <property fmtid="{D5CDD505-2E9C-101B-9397-08002B2CF9AE}" pid="8" name="Audience">
    <vt:lpwstr/>
  </property>
  <property fmtid="{D5CDD505-2E9C-101B-9397-08002B2CF9AE}" pid="9" name="Event1">
    <vt:lpwstr>622;#Unassigned|2c8af875-f38a-40b8-a0a9-056aed3fc8c0</vt:lpwstr>
  </property>
  <property fmtid="{D5CDD505-2E9C-101B-9397-08002B2CF9AE}" pid="10" name="MSIP_Label_f42aa342-8706-4288-bd11-ebb85995028c_SetDate">
    <vt:lpwstr>2017-11-09T07:32:25.6996789Z</vt:lpwstr>
  </property>
  <property fmtid="{D5CDD505-2E9C-101B-9397-08002B2CF9AE}" pid="11" name="MSIP_Label_f42aa342-8706-4288-bd11-ebb85995028c_Name">
    <vt:lpwstr>General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Campaign">
    <vt:lpwstr/>
  </property>
  <property fmtid="{D5CDD505-2E9C-101B-9397-08002B2CF9AE}" pid="14" name="MSIP_Label_f42aa342-8706-4288-bd11-ebb85995028c_Extended_MSFT_Method">
    <vt:lpwstr>Automatic</vt:lpwstr>
  </property>
  <property fmtid="{D5CDD505-2E9C-101B-9397-08002B2CF9AE}" pid="15" name="Track">
    <vt:lpwstr/>
  </property>
  <property fmtid="{D5CDD505-2E9C-101B-9397-08002B2CF9AE}" pid="16" name="MSIP_Label_f42aa342-8706-4288-bd11-ebb85995028c_Owner">
    <vt:lpwstr>vesaj@microsoft.com</vt:lpwstr>
  </property>
  <property fmtid="{D5CDD505-2E9C-101B-9397-08002B2CF9AE}" pid="17" name="Event Venue">
    <vt:lpwstr/>
  </property>
  <property fmtid="{D5CDD505-2E9C-101B-9397-08002B2CF9AE}" pid="18" name="IsMyDocuments">
    <vt:bool>true</vt:bool>
  </property>
  <property fmtid="{D5CDD505-2E9C-101B-9397-08002B2CF9AE}" pid="19" name="AuthorIds_UIVersion_3072">
    <vt:lpwstr>13</vt:lpwstr>
  </property>
  <property fmtid="{D5CDD505-2E9C-101B-9397-08002B2CF9AE}" pid="20" name="Sensitivity">
    <vt:lpwstr>General</vt:lpwstr>
  </property>
</Properties>
</file>